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8" r:id="rId4"/>
  </p:sldMasterIdLst>
  <p:notesMasterIdLst>
    <p:notesMasterId r:id="rId53"/>
  </p:notesMasterIdLst>
  <p:handoutMasterIdLst>
    <p:handoutMasterId r:id="rId54"/>
  </p:handoutMasterIdLst>
  <p:sldIdLst>
    <p:sldId id="326" r:id="rId5"/>
    <p:sldId id="329" r:id="rId6"/>
    <p:sldId id="455" r:id="rId7"/>
    <p:sldId id="445" r:id="rId8"/>
    <p:sldId id="446" r:id="rId9"/>
    <p:sldId id="447" r:id="rId10"/>
    <p:sldId id="448" r:id="rId11"/>
    <p:sldId id="457" r:id="rId12"/>
    <p:sldId id="460" r:id="rId13"/>
    <p:sldId id="458" r:id="rId14"/>
    <p:sldId id="459" r:id="rId15"/>
    <p:sldId id="494" r:id="rId16"/>
    <p:sldId id="461" r:id="rId17"/>
    <p:sldId id="462" r:id="rId18"/>
    <p:sldId id="463" r:id="rId19"/>
    <p:sldId id="456" r:id="rId20"/>
    <p:sldId id="467" r:id="rId21"/>
    <p:sldId id="466" r:id="rId22"/>
    <p:sldId id="468" r:id="rId23"/>
    <p:sldId id="469" r:id="rId24"/>
    <p:sldId id="465" r:id="rId25"/>
    <p:sldId id="472" r:id="rId26"/>
    <p:sldId id="471" r:id="rId27"/>
    <p:sldId id="475" r:id="rId28"/>
    <p:sldId id="474" r:id="rId29"/>
    <p:sldId id="470" r:id="rId30"/>
    <p:sldId id="477" r:id="rId31"/>
    <p:sldId id="479" r:id="rId32"/>
    <p:sldId id="480" r:id="rId33"/>
    <p:sldId id="481" r:id="rId34"/>
    <p:sldId id="482" r:id="rId35"/>
    <p:sldId id="483" r:id="rId36"/>
    <p:sldId id="484" r:id="rId37"/>
    <p:sldId id="485" r:id="rId38"/>
    <p:sldId id="486" r:id="rId39"/>
    <p:sldId id="487" r:id="rId40"/>
    <p:sldId id="476" r:id="rId41"/>
    <p:sldId id="489" r:id="rId42"/>
    <p:sldId id="490" r:id="rId43"/>
    <p:sldId id="491" r:id="rId44"/>
    <p:sldId id="492" r:id="rId45"/>
    <p:sldId id="488" r:id="rId46"/>
    <p:sldId id="453" r:id="rId47"/>
    <p:sldId id="454" r:id="rId48"/>
    <p:sldId id="452" r:id="rId49"/>
    <p:sldId id="493" r:id="rId50"/>
    <p:sldId id="449" r:id="rId51"/>
    <p:sldId id="334" r:id="rId52"/>
  </p:sldIdLst>
  <p:sldSz cx="9144000" cy="6858000" type="screen4x3"/>
  <p:notesSz cx="6934200" cy="9220200"/>
  <p:custDataLst>
    <p:tags r:id="rId55"/>
  </p:custDataLst>
  <p:defaultTextStyle>
    <a:defPPr>
      <a:defRPr lang="en-US"/>
    </a:defPPr>
    <a:lvl1pPr algn="ctr" rtl="0" fontAlgn="base">
      <a:spcBef>
        <a:spcPct val="0"/>
      </a:spcBef>
      <a:spcAft>
        <a:spcPct val="40000"/>
      </a:spcAft>
      <a:defRPr sz="2400" kern="1200">
        <a:solidFill>
          <a:srgbClr val="0095D3"/>
        </a:solidFill>
        <a:latin typeface="Arial" charset="0"/>
        <a:ea typeface="ＭＳ Ｐゴシック" pitchFamily="34" charset="-128"/>
        <a:cs typeface="+mn-cs"/>
      </a:defRPr>
    </a:lvl1pPr>
    <a:lvl2pPr marL="457200" algn="ctr" rtl="0" fontAlgn="base">
      <a:spcBef>
        <a:spcPct val="0"/>
      </a:spcBef>
      <a:spcAft>
        <a:spcPct val="40000"/>
      </a:spcAft>
      <a:defRPr sz="2400" kern="1200">
        <a:solidFill>
          <a:srgbClr val="0095D3"/>
        </a:solidFill>
        <a:latin typeface="Arial" charset="0"/>
        <a:ea typeface="ＭＳ Ｐゴシック" pitchFamily="34" charset="-128"/>
        <a:cs typeface="+mn-cs"/>
      </a:defRPr>
    </a:lvl2pPr>
    <a:lvl3pPr marL="914400" algn="ctr" rtl="0" fontAlgn="base">
      <a:spcBef>
        <a:spcPct val="0"/>
      </a:spcBef>
      <a:spcAft>
        <a:spcPct val="40000"/>
      </a:spcAft>
      <a:defRPr sz="2400" kern="1200">
        <a:solidFill>
          <a:srgbClr val="0095D3"/>
        </a:solidFill>
        <a:latin typeface="Arial" charset="0"/>
        <a:ea typeface="ＭＳ Ｐゴシック" pitchFamily="34" charset="-128"/>
        <a:cs typeface="+mn-cs"/>
      </a:defRPr>
    </a:lvl3pPr>
    <a:lvl4pPr marL="1371600" algn="ctr" rtl="0" fontAlgn="base">
      <a:spcBef>
        <a:spcPct val="0"/>
      </a:spcBef>
      <a:spcAft>
        <a:spcPct val="40000"/>
      </a:spcAft>
      <a:defRPr sz="2400" kern="1200">
        <a:solidFill>
          <a:srgbClr val="0095D3"/>
        </a:solidFill>
        <a:latin typeface="Arial" charset="0"/>
        <a:ea typeface="ＭＳ Ｐゴシック" pitchFamily="34" charset="-128"/>
        <a:cs typeface="+mn-cs"/>
      </a:defRPr>
    </a:lvl4pPr>
    <a:lvl5pPr marL="1828800" algn="ctr" rtl="0" fontAlgn="base">
      <a:spcBef>
        <a:spcPct val="0"/>
      </a:spcBef>
      <a:spcAft>
        <a:spcPct val="40000"/>
      </a:spcAft>
      <a:defRPr sz="2400" kern="1200">
        <a:solidFill>
          <a:srgbClr val="0095D3"/>
        </a:solidFill>
        <a:latin typeface="Arial" charset="0"/>
        <a:ea typeface="ＭＳ Ｐゴシック" pitchFamily="34" charset="-128"/>
        <a:cs typeface="+mn-cs"/>
      </a:defRPr>
    </a:lvl5pPr>
    <a:lvl6pPr marL="2286000" algn="l" defTabSz="914400" rtl="0" eaLnBrk="1" latinLnBrk="0" hangingPunct="1">
      <a:defRPr sz="2400" kern="1200">
        <a:solidFill>
          <a:srgbClr val="0095D3"/>
        </a:solidFill>
        <a:latin typeface="Arial" charset="0"/>
        <a:ea typeface="ＭＳ Ｐゴシック" pitchFamily="34" charset="-128"/>
        <a:cs typeface="+mn-cs"/>
      </a:defRPr>
    </a:lvl6pPr>
    <a:lvl7pPr marL="2743200" algn="l" defTabSz="914400" rtl="0" eaLnBrk="1" latinLnBrk="0" hangingPunct="1">
      <a:defRPr sz="2400" kern="1200">
        <a:solidFill>
          <a:srgbClr val="0095D3"/>
        </a:solidFill>
        <a:latin typeface="Arial" charset="0"/>
        <a:ea typeface="ＭＳ Ｐゴシック" pitchFamily="34" charset="-128"/>
        <a:cs typeface="+mn-cs"/>
      </a:defRPr>
    </a:lvl7pPr>
    <a:lvl8pPr marL="3200400" algn="l" defTabSz="914400" rtl="0" eaLnBrk="1" latinLnBrk="0" hangingPunct="1">
      <a:defRPr sz="2400" kern="1200">
        <a:solidFill>
          <a:srgbClr val="0095D3"/>
        </a:solidFill>
        <a:latin typeface="Arial" charset="0"/>
        <a:ea typeface="ＭＳ Ｐゴシック" pitchFamily="34" charset="-128"/>
        <a:cs typeface="+mn-cs"/>
      </a:defRPr>
    </a:lvl8pPr>
    <a:lvl9pPr marL="3657600" algn="l" defTabSz="914400" rtl="0" eaLnBrk="1" latinLnBrk="0" hangingPunct="1">
      <a:defRPr sz="2400" kern="1200">
        <a:solidFill>
          <a:srgbClr val="0095D3"/>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4143">
          <p15:clr>
            <a:srgbClr val="A4A3A4"/>
          </p15:clr>
        </p15:guide>
        <p15:guide id="2" orient="horz" pos="3885">
          <p15:clr>
            <a:srgbClr val="A4A3A4"/>
          </p15:clr>
        </p15:guide>
        <p15:guide id="3" orient="horz" pos="512">
          <p15:clr>
            <a:srgbClr val="A4A3A4"/>
          </p15:clr>
        </p15:guide>
        <p15:guide id="4" orient="horz" pos="2174">
          <p15:clr>
            <a:srgbClr val="A4A3A4"/>
          </p15:clr>
        </p15:guide>
        <p15:guide id="5" pos="2880">
          <p15:clr>
            <a:srgbClr val="A4A3A4"/>
          </p15:clr>
        </p15:guide>
        <p15:guide id="6" pos="205">
          <p15:clr>
            <a:srgbClr val="A4A3A4"/>
          </p15:clr>
        </p15:guide>
        <p15:guide id="7" pos="5628">
          <p15:clr>
            <a:srgbClr val="A4A3A4"/>
          </p15:clr>
        </p15:guide>
        <p15:guide id="8" orient="horz" pos="1448">
          <p15:clr>
            <a:srgbClr val="A4A3A4"/>
          </p15:clr>
        </p15:guide>
      </p15:sldGuideLst>
    </p:ext>
    <p:ext uri="{2D200454-40CA-4A62-9FC3-DE9A4176ACB9}">
      <p15:notesGuideLst xmlns:p15="http://schemas.microsoft.com/office/powerpoint/2012/main" xmlns="">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mware" initials="v" lastIdx="4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95D3"/>
    <a:srgbClr val="4D4D4D"/>
    <a:srgbClr val="FFFFFF"/>
    <a:srgbClr val="52AEDC"/>
    <a:srgbClr val="ACE0F2"/>
    <a:srgbClr val="B3E3F3"/>
    <a:srgbClr val="61C0E0"/>
    <a:srgbClr val="59B1DD"/>
    <a:srgbClr val="68B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84" autoAdjust="0"/>
    <p:restoredTop sz="96066" autoAdjust="0"/>
  </p:normalViewPr>
  <p:slideViewPr>
    <p:cSldViewPr snapToGrid="0">
      <p:cViewPr varScale="1">
        <p:scale>
          <a:sx n="114" d="100"/>
          <a:sy n="114" d="100"/>
        </p:scale>
        <p:origin x="-120" y="-126"/>
      </p:cViewPr>
      <p:guideLst>
        <p:guide orient="horz" pos="4143"/>
        <p:guide orient="horz" pos="3885"/>
        <p:guide orient="horz" pos="512"/>
        <p:guide orient="horz" pos="2174"/>
        <p:guide orient="horz" pos="1448"/>
        <p:guide pos="2880"/>
        <p:guide pos="205"/>
        <p:guide pos="56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p:scale>
          <a:sx n="100" d="100"/>
          <a:sy n="100" d="100"/>
        </p:scale>
        <p:origin x="2616" y="-918"/>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5" y="5"/>
            <a:ext cx="3004820" cy="461010"/>
          </a:xfrm>
          <a:prstGeom prst="rect">
            <a:avLst/>
          </a:prstGeom>
          <a:noFill/>
          <a:ln w="9525">
            <a:noFill/>
            <a:miter lim="800000"/>
            <a:headEnd/>
            <a:tailEnd/>
          </a:ln>
        </p:spPr>
        <p:txBody>
          <a:bodyPr vert="horz" wrap="square" lIns="92270" tIns="46133" rIns="92270" bIns="46133" numCol="1" anchor="t" anchorCtr="0" compatLnSpc="1">
            <a:prstTxWarp prst="textNoShape">
              <a:avLst/>
            </a:prstTxWarp>
          </a:bodyPr>
          <a:lstStyle>
            <a:lvl1pPr algn="l" eaLnBrk="0" hangingPunct="0">
              <a:spcAft>
                <a:spcPct val="0"/>
              </a:spcAft>
              <a:defRPr sz="1100">
                <a:solidFill>
                  <a:schemeClr val="tx1"/>
                </a:solidFill>
              </a:defRPr>
            </a:lvl1pPr>
          </a:lstStyle>
          <a:p>
            <a:pPr>
              <a:defRPr/>
            </a:pPr>
            <a:endParaRPr lang="en-US" dirty="0"/>
          </a:p>
        </p:txBody>
      </p:sp>
      <p:sp>
        <p:nvSpPr>
          <p:cNvPr id="7171" name="Rectangle 3"/>
          <p:cNvSpPr>
            <a:spLocks noGrp="1" noChangeArrowheads="1"/>
          </p:cNvSpPr>
          <p:nvPr>
            <p:ph type="dt" sz="quarter" idx="1"/>
          </p:nvPr>
        </p:nvSpPr>
        <p:spPr bwMode="auto">
          <a:xfrm>
            <a:off x="3929380" y="5"/>
            <a:ext cx="3004820" cy="461010"/>
          </a:xfrm>
          <a:prstGeom prst="rect">
            <a:avLst/>
          </a:prstGeom>
          <a:noFill/>
          <a:ln w="9525">
            <a:noFill/>
            <a:miter lim="800000"/>
            <a:headEnd/>
            <a:tailEnd/>
          </a:ln>
        </p:spPr>
        <p:txBody>
          <a:bodyPr vert="horz" wrap="square" lIns="92270" tIns="46133" rIns="92270" bIns="46133" numCol="1" anchor="t" anchorCtr="0" compatLnSpc="1">
            <a:prstTxWarp prst="textNoShape">
              <a:avLst/>
            </a:prstTxWarp>
          </a:bodyPr>
          <a:lstStyle>
            <a:lvl1pPr algn="r" eaLnBrk="0" hangingPunct="0">
              <a:spcAft>
                <a:spcPct val="0"/>
              </a:spcAft>
              <a:defRPr sz="1100">
                <a:solidFill>
                  <a:schemeClr val="tx1"/>
                </a:solidFill>
              </a:defRPr>
            </a:lvl1pPr>
          </a:lstStyle>
          <a:p>
            <a:pPr>
              <a:defRPr/>
            </a:pPr>
            <a:endParaRPr lang="en-US" dirty="0"/>
          </a:p>
        </p:txBody>
      </p:sp>
      <p:sp>
        <p:nvSpPr>
          <p:cNvPr id="7172" name="Rectangle 4"/>
          <p:cNvSpPr>
            <a:spLocks noGrp="1" noChangeArrowheads="1"/>
          </p:cNvSpPr>
          <p:nvPr>
            <p:ph type="ftr" sz="quarter" idx="2"/>
          </p:nvPr>
        </p:nvSpPr>
        <p:spPr bwMode="auto">
          <a:xfrm>
            <a:off x="5" y="8759195"/>
            <a:ext cx="3004820" cy="461010"/>
          </a:xfrm>
          <a:prstGeom prst="rect">
            <a:avLst/>
          </a:prstGeom>
          <a:noFill/>
          <a:ln w="9525">
            <a:noFill/>
            <a:miter lim="800000"/>
            <a:headEnd/>
            <a:tailEnd/>
          </a:ln>
        </p:spPr>
        <p:txBody>
          <a:bodyPr vert="horz" wrap="square" lIns="92270" tIns="46133" rIns="92270" bIns="46133" numCol="1" anchor="b" anchorCtr="0" compatLnSpc="1">
            <a:prstTxWarp prst="textNoShape">
              <a:avLst/>
            </a:prstTxWarp>
          </a:bodyPr>
          <a:lstStyle>
            <a:lvl1pPr algn="l" eaLnBrk="0" hangingPunct="0">
              <a:spcAft>
                <a:spcPct val="0"/>
              </a:spcAft>
              <a:defRPr sz="1100">
                <a:solidFill>
                  <a:schemeClr val="tx1"/>
                </a:solidFill>
              </a:defRPr>
            </a:lvl1pPr>
          </a:lstStyle>
          <a:p>
            <a:pPr>
              <a:defRPr/>
            </a:pPr>
            <a:endParaRPr lang="en-US" dirty="0"/>
          </a:p>
        </p:txBody>
      </p:sp>
      <p:sp>
        <p:nvSpPr>
          <p:cNvPr id="7173" name="Rectangle 5"/>
          <p:cNvSpPr>
            <a:spLocks noGrp="1" noChangeArrowheads="1"/>
          </p:cNvSpPr>
          <p:nvPr>
            <p:ph type="sldNum" sz="quarter" idx="3"/>
          </p:nvPr>
        </p:nvSpPr>
        <p:spPr bwMode="auto">
          <a:xfrm>
            <a:off x="3929380" y="8759195"/>
            <a:ext cx="3004820" cy="461010"/>
          </a:xfrm>
          <a:prstGeom prst="rect">
            <a:avLst/>
          </a:prstGeom>
          <a:noFill/>
          <a:ln w="9525">
            <a:noFill/>
            <a:miter lim="800000"/>
            <a:headEnd/>
            <a:tailEnd/>
          </a:ln>
        </p:spPr>
        <p:txBody>
          <a:bodyPr vert="horz" wrap="square" lIns="92270" tIns="46133" rIns="92270" bIns="46133" numCol="1" anchor="b" anchorCtr="0" compatLnSpc="1">
            <a:prstTxWarp prst="textNoShape">
              <a:avLst/>
            </a:prstTxWarp>
          </a:bodyPr>
          <a:lstStyle>
            <a:lvl1pPr algn="r" eaLnBrk="0" hangingPunct="0">
              <a:spcAft>
                <a:spcPct val="0"/>
              </a:spcAft>
              <a:defRPr sz="1100">
                <a:solidFill>
                  <a:schemeClr val="tx1"/>
                </a:solidFill>
              </a:defRPr>
            </a:lvl1pPr>
          </a:lstStyle>
          <a:p>
            <a:pPr>
              <a:defRPr/>
            </a:pPr>
            <a:fld id="{6273D68B-0CA8-4788-90D5-2D086E039DB9}" type="slidenum">
              <a:rPr lang="en-US"/>
              <a:pPr>
                <a:defRPr/>
              </a:pPr>
              <a:t>‹#›</a:t>
            </a:fld>
            <a:endParaRPr lang="en-US" dirty="0"/>
          </a:p>
        </p:txBody>
      </p:sp>
    </p:spTree>
    <p:extLst>
      <p:ext uri="{BB962C8B-B14F-4D97-AF65-F5344CB8AC3E}">
        <p14:creationId xmlns:p14="http://schemas.microsoft.com/office/powerpoint/2010/main" val="818327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5" y="5"/>
            <a:ext cx="3004820" cy="461010"/>
          </a:xfrm>
          <a:prstGeom prst="rect">
            <a:avLst/>
          </a:prstGeom>
          <a:noFill/>
          <a:ln w="9525">
            <a:noFill/>
            <a:miter lim="800000"/>
            <a:headEnd/>
            <a:tailEnd/>
          </a:ln>
        </p:spPr>
        <p:txBody>
          <a:bodyPr vert="horz" wrap="square" lIns="92270" tIns="46133" rIns="92270" bIns="46133" numCol="1" anchor="t" anchorCtr="0" compatLnSpc="1">
            <a:prstTxWarp prst="textNoShape">
              <a:avLst/>
            </a:prstTxWarp>
          </a:bodyPr>
          <a:lstStyle>
            <a:lvl1pPr algn="l" eaLnBrk="0" hangingPunct="0">
              <a:spcAft>
                <a:spcPct val="0"/>
              </a:spcAft>
              <a:defRPr sz="1100">
                <a:solidFill>
                  <a:schemeClr val="tx1"/>
                </a:solidFill>
              </a:defRPr>
            </a:lvl1pPr>
          </a:lstStyle>
          <a:p>
            <a:pPr>
              <a:defRPr/>
            </a:pPr>
            <a:endParaRPr lang="en-US" dirty="0"/>
          </a:p>
        </p:txBody>
      </p:sp>
      <p:sp>
        <p:nvSpPr>
          <p:cNvPr id="4099" name="Rectangle 3"/>
          <p:cNvSpPr>
            <a:spLocks noGrp="1" noChangeArrowheads="1"/>
          </p:cNvSpPr>
          <p:nvPr>
            <p:ph type="dt" idx="1"/>
          </p:nvPr>
        </p:nvSpPr>
        <p:spPr bwMode="auto">
          <a:xfrm>
            <a:off x="3929380" y="5"/>
            <a:ext cx="3004820" cy="461010"/>
          </a:xfrm>
          <a:prstGeom prst="rect">
            <a:avLst/>
          </a:prstGeom>
          <a:noFill/>
          <a:ln w="9525">
            <a:noFill/>
            <a:miter lim="800000"/>
            <a:headEnd/>
            <a:tailEnd/>
          </a:ln>
        </p:spPr>
        <p:txBody>
          <a:bodyPr vert="horz" wrap="square" lIns="92270" tIns="46133" rIns="92270" bIns="46133" numCol="1" anchor="t" anchorCtr="0" compatLnSpc="1">
            <a:prstTxWarp prst="textNoShape">
              <a:avLst/>
            </a:prstTxWarp>
          </a:bodyPr>
          <a:lstStyle>
            <a:lvl1pPr algn="r" eaLnBrk="0" hangingPunct="0">
              <a:spcAft>
                <a:spcPct val="0"/>
              </a:spcAft>
              <a:defRPr sz="1100">
                <a:solidFill>
                  <a:schemeClr val="tx1"/>
                </a:solidFill>
              </a:defRPr>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24562" y="4379596"/>
            <a:ext cx="5085080" cy="4149090"/>
          </a:xfrm>
          <a:prstGeom prst="rect">
            <a:avLst/>
          </a:prstGeom>
          <a:noFill/>
          <a:ln w="9525">
            <a:noFill/>
            <a:miter lim="800000"/>
            <a:headEnd/>
            <a:tailEnd/>
          </a:ln>
        </p:spPr>
        <p:txBody>
          <a:bodyPr vert="horz" wrap="square" lIns="92270" tIns="46133" rIns="92270" bIns="4613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5" y="8759195"/>
            <a:ext cx="3004820" cy="461010"/>
          </a:xfrm>
          <a:prstGeom prst="rect">
            <a:avLst/>
          </a:prstGeom>
          <a:noFill/>
          <a:ln w="9525">
            <a:noFill/>
            <a:miter lim="800000"/>
            <a:headEnd/>
            <a:tailEnd/>
          </a:ln>
        </p:spPr>
        <p:txBody>
          <a:bodyPr vert="horz" wrap="square" lIns="92270" tIns="46133" rIns="92270" bIns="46133" numCol="1" anchor="b" anchorCtr="0" compatLnSpc="1">
            <a:prstTxWarp prst="textNoShape">
              <a:avLst/>
            </a:prstTxWarp>
          </a:bodyPr>
          <a:lstStyle>
            <a:lvl1pPr algn="l" eaLnBrk="0" hangingPunct="0">
              <a:spcAft>
                <a:spcPct val="0"/>
              </a:spcAft>
              <a:defRPr sz="1100">
                <a:solidFill>
                  <a:schemeClr val="tx1"/>
                </a:solidFill>
              </a:defRPr>
            </a:lvl1pPr>
          </a:lstStyle>
          <a:p>
            <a:pPr>
              <a:defRPr/>
            </a:pPr>
            <a:endParaRPr lang="en-US" dirty="0"/>
          </a:p>
        </p:txBody>
      </p:sp>
      <p:sp>
        <p:nvSpPr>
          <p:cNvPr id="4103" name="Rectangle 7"/>
          <p:cNvSpPr>
            <a:spLocks noGrp="1" noChangeArrowheads="1"/>
          </p:cNvSpPr>
          <p:nvPr>
            <p:ph type="sldNum" sz="quarter" idx="5"/>
          </p:nvPr>
        </p:nvSpPr>
        <p:spPr bwMode="auto">
          <a:xfrm>
            <a:off x="3929380" y="8759195"/>
            <a:ext cx="3004820" cy="461010"/>
          </a:xfrm>
          <a:prstGeom prst="rect">
            <a:avLst/>
          </a:prstGeom>
          <a:noFill/>
          <a:ln w="9525">
            <a:noFill/>
            <a:miter lim="800000"/>
            <a:headEnd/>
            <a:tailEnd/>
          </a:ln>
        </p:spPr>
        <p:txBody>
          <a:bodyPr vert="horz" wrap="square" lIns="92270" tIns="46133" rIns="92270" bIns="46133" numCol="1" anchor="b" anchorCtr="0" compatLnSpc="1">
            <a:prstTxWarp prst="textNoShape">
              <a:avLst/>
            </a:prstTxWarp>
          </a:bodyPr>
          <a:lstStyle>
            <a:lvl1pPr algn="r" eaLnBrk="0" hangingPunct="0">
              <a:spcAft>
                <a:spcPct val="0"/>
              </a:spcAft>
              <a:defRPr sz="1100">
                <a:solidFill>
                  <a:schemeClr val="tx1"/>
                </a:solidFill>
              </a:defRPr>
            </a:lvl1pPr>
          </a:lstStyle>
          <a:p>
            <a:pPr>
              <a:defRPr/>
            </a:pPr>
            <a:fld id="{30ED41AE-736E-48F5-8701-1355F6D9E97A}" type="slidenum">
              <a:rPr lang="en-US"/>
              <a:pPr>
                <a:defRPr/>
              </a:pPr>
              <a:t>‹#›</a:t>
            </a:fld>
            <a:endParaRPr lang="en-US" dirty="0"/>
          </a:p>
        </p:txBody>
      </p:sp>
    </p:spTree>
    <p:extLst>
      <p:ext uri="{BB962C8B-B14F-4D97-AF65-F5344CB8AC3E}">
        <p14:creationId xmlns:p14="http://schemas.microsoft.com/office/powerpoint/2010/main" val="20179542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5842" name="Rectangle 2"/>
          <p:cNvSpPr>
            <a:spLocks noGrp="1" noRot="1" noChangeAspect="1" noChangeArrowheads="1" noTextEdit="1"/>
          </p:cNvSpPr>
          <p:nvPr>
            <p:ph type="sldImg"/>
          </p:nvPr>
        </p:nvSpPr>
        <p:spPr>
          <a:ln/>
        </p:spPr>
      </p:sp>
      <p:sp>
        <p:nvSpPr>
          <p:cNvPr id="5" name="Rectangle 3"/>
          <p:cNvSpPr>
            <a:spLocks noGrp="1" noChangeArrowheads="1"/>
          </p:cNvSpPr>
          <p:nvPr>
            <p:ph type="body" idx="3"/>
          </p:nvPr>
        </p:nvSpPr>
        <p:spPr>
          <a:xfrm>
            <a:off x="605138" y="4610102"/>
            <a:ext cx="6020876" cy="4149090"/>
          </a:xfrm>
        </p:spPr>
        <p:txBody>
          <a:bodyPr/>
          <a:lstStyle/>
          <a:p>
            <a:endParaRPr lang="en-US" dirty="0"/>
          </a:p>
        </p:txBody>
      </p:sp>
    </p:spTree>
    <p:extLst>
      <p:ext uri="{BB962C8B-B14F-4D97-AF65-F5344CB8AC3E}">
        <p14:creationId xmlns:p14="http://schemas.microsoft.com/office/powerpoint/2010/main" val="1051411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513462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376203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11566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340539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89065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828666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563187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45063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80075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a:t>VXLAN and VLAN trunk </a:t>
            </a:r>
            <a:r>
              <a:rPr lang="en-US" dirty="0" smtClean="0"/>
              <a:t>support: </a:t>
            </a:r>
          </a:p>
          <a:p>
            <a:pPr lvl="1"/>
            <a:r>
              <a:rPr lang="en-US" dirty="0"/>
              <a:t>	</a:t>
            </a:r>
            <a:r>
              <a:rPr lang="en-US" dirty="0" smtClean="0"/>
              <a:t>New 6.1</a:t>
            </a:r>
            <a:endParaRPr lang="en-US" dirty="0"/>
          </a:p>
          <a:p>
            <a:pPr lvl="1"/>
            <a:r>
              <a:rPr lang="en-US" dirty="0" smtClean="0"/>
              <a:t>L2 </a:t>
            </a:r>
            <a:r>
              <a:rPr lang="en-US" dirty="0"/>
              <a:t>VPN Client Appliance unbundled from NSX </a:t>
            </a:r>
            <a:r>
              <a:rPr lang="en-US" dirty="0" smtClean="0"/>
              <a:t>management: </a:t>
            </a:r>
          </a:p>
          <a:p>
            <a:pPr lvl="1"/>
            <a:r>
              <a:rPr lang="en-US" dirty="0"/>
              <a:t>	</a:t>
            </a:r>
            <a:r>
              <a:rPr lang="en-US" dirty="0" smtClean="0"/>
              <a:t>New 6.1</a:t>
            </a:r>
            <a:endParaRPr lang="en-US" dirty="0"/>
          </a:p>
          <a:p>
            <a:pPr lvl="1"/>
            <a:r>
              <a:rPr lang="en-US" dirty="0" smtClean="0"/>
              <a:t>Egress </a:t>
            </a:r>
            <a:r>
              <a:rPr lang="en-US" dirty="0"/>
              <a:t>Optimization is supported</a:t>
            </a:r>
          </a:p>
          <a:p>
            <a:pPr lvl="2"/>
            <a:r>
              <a:rPr lang="en-US" dirty="0" smtClean="0"/>
              <a:t>Enhanced in 6.1</a:t>
            </a:r>
            <a:endParaRPr lang="en-US" dirty="0"/>
          </a:p>
          <a:p>
            <a:pPr lvl="1"/>
            <a:r>
              <a:rPr lang="en-US" dirty="0" smtClean="0"/>
              <a:t>Ability </a:t>
            </a:r>
            <a:r>
              <a:rPr lang="en-US" dirty="0"/>
              <a:t>to route over tunnel to remote networks that aren’t stretched at </a:t>
            </a:r>
            <a:r>
              <a:rPr lang="en-US" dirty="0" smtClean="0"/>
              <a:t>L2</a:t>
            </a:r>
          </a:p>
          <a:p>
            <a:pPr lvl="1"/>
            <a:r>
              <a:rPr lang="en-US" dirty="0"/>
              <a:t>	</a:t>
            </a:r>
            <a:r>
              <a:rPr lang="en-US" dirty="0" smtClean="0"/>
              <a:t>New 6.1</a:t>
            </a:r>
          </a:p>
          <a:p>
            <a:pPr lvl="1"/>
            <a:r>
              <a:rPr lang="en-US" dirty="0" smtClean="0"/>
              <a:t>Operational improvements: Support for HA and expanded CLI command set</a:t>
            </a:r>
          </a:p>
          <a:p>
            <a:pPr lvl="1"/>
            <a:r>
              <a:rPr lang="en-US" dirty="0"/>
              <a:t>	</a:t>
            </a:r>
            <a:r>
              <a:rPr lang="en-US" dirty="0" smtClean="0"/>
              <a:t>Enhanced in 6.1</a:t>
            </a:r>
          </a:p>
          <a:p>
            <a:pPr lvl="1"/>
            <a:r>
              <a:rPr lang="en-US" dirty="0" smtClean="0"/>
              <a:t>Extended </a:t>
            </a:r>
            <a:r>
              <a:rPr lang="en-US" dirty="0"/>
              <a:t>platform support</a:t>
            </a:r>
          </a:p>
          <a:p>
            <a:pPr lvl="2"/>
            <a:r>
              <a:rPr lang="en-US" dirty="0" smtClean="0"/>
              <a:t>New in 6.1</a:t>
            </a:r>
            <a:endParaRPr lang="en-US" dirty="0"/>
          </a:p>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36050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9218" name="Rectangle 2"/>
          <p:cNvSpPr>
            <a:spLocks noGrp="1" noRot="1" noChangeAspect="1" noChangeArrowheads="1" noTextEdit="1"/>
          </p:cNvSpPr>
          <p:nvPr>
            <p:ph type="sldImg"/>
          </p:nvPr>
        </p:nvSpPr>
        <p:spPr>
          <a:xfrm>
            <a:off x="701675" y="519113"/>
            <a:ext cx="5222875" cy="3917950"/>
          </a:xfrm>
          <a:ln/>
        </p:spPr>
      </p:sp>
      <p:sp>
        <p:nvSpPr>
          <p:cNvPr id="9219" name="Rectangle 3"/>
          <p:cNvSpPr>
            <a:spLocks noGrp="1" noChangeArrowheads="1"/>
          </p:cNvSpPr>
          <p:nvPr>
            <p:ph type="body" idx="1"/>
          </p:nvPr>
        </p:nvSpPr>
        <p:spPr>
          <a:xfrm>
            <a:off x="605138" y="4610102"/>
            <a:ext cx="6020876" cy="4149090"/>
          </a:xfrm>
        </p:spPr>
        <p:txBody>
          <a:bodyPr/>
          <a:lstStyle/>
          <a:p>
            <a:pPr marL="230727" indent="-230727"/>
            <a:endParaRPr lang="en-US" dirty="0"/>
          </a:p>
        </p:txBody>
      </p:sp>
    </p:spTree>
    <p:extLst>
      <p:ext uri="{BB962C8B-B14F-4D97-AF65-F5344CB8AC3E}">
        <p14:creationId xmlns:p14="http://schemas.microsoft.com/office/powerpoint/2010/main" val="375179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431658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Tx/>
              <a:buNone/>
            </a:pPr>
            <a:r>
              <a:rPr lang="en-US" dirty="0">
                <a:solidFill>
                  <a:srgbClr val="000000"/>
                </a:solidFill>
              </a:rPr>
              <a:t>Add connectivity over an L3 network between sites (could be WAN or a network controlled by enterprise)</a:t>
            </a:r>
          </a:p>
          <a:p>
            <a:pPr marL="0" indent="0">
              <a:buFontTx/>
              <a:buNone/>
            </a:pPr>
            <a:r>
              <a:rPr lang="en-US" dirty="0">
                <a:solidFill>
                  <a:srgbClr val="000000"/>
                </a:solidFill>
              </a:rPr>
              <a:t>Site A has it’s own management components (vCenter, NSX Manager and Controllers), and in this example we are extending VLAN 100 and marking it with a tunnel ID of 10, then we also add VLAN 200 tunnel ID 20 and both VLANs are trunked to the NSX Edge GW.</a:t>
            </a:r>
          </a:p>
          <a:p>
            <a:pPr marL="0" indent="0">
              <a:buFontTx/>
              <a:buNone/>
            </a:pPr>
            <a:r>
              <a:rPr lang="en-US" dirty="0">
                <a:solidFill>
                  <a:srgbClr val="000000"/>
                </a:solidFill>
              </a:rPr>
              <a:t>Site B has similar steps where we trunk VLANs 1000 and 2000</a:t>
            </a:r>
          </a:p>
          <a:p>
            <a:pPr marL="0" indent="0">
              <a:buFontTx/>
              <a:buNone/>
            </a:pPr>
            <a:r>
              <a:rPr lang="en-US" dirty="0">
                <a:solidFill>
                  <a:srgbClr val="000000"/>
                </a:solidFill>
              </a:rPr>
              <a:t>Then we </a:t>
            </a:r>
            <a:r>
              <a:rPr lang="en-US" dirty="0" err="1">
                <a:solidFill>
                  <a:srgbClr val="000000"/>
                </a:solidFill>
              </a:rPr>
              <a:t>eanble</a:t>
            </a:r>
            <a:r>
              <a:rPr lang="en-US" dirty="0">
                <a:solidFill>
                  <a:srgbClr val="000000"/>
                </a:solidFill>
              </a:rPr>
              <a:t> L2VPN server at Site B, client on Site A and create an SSL tunnel which bridges networks together that share the same tunnel ID so that they are in the same L2 segment</a:t>
            </a:r>
          </a:p>
          <a:p>
            <a:pPr marL="0" indent="0">
              <a:buFontTx/>
              <a:buNone/>
            </a:pPr>
            <a:endParaRPr lang="en-US" dirty="0">
              <a:solidFill>
                <a:srgbClr val="000000"/>
              </a:solidFill>
            </a:endParaRPr>
          </a:p>
          <a:p>
            <a:pPr marL="0" indent="0">
              <a:buFontTx/>
              <a:buNone/>
            </a:pPr>
            <a:r>
              <a:rPr lang="en-US" dirty="0">
                <a:solidFill>
                  <a:srgbClr val="000000"/>
                </a:solidFill>
              </a:rPr>
              <a:t>Network A and Network B can be any type (VXLAN, VLAN), here we are extending VLAN 100 in Site A to 1000 in Site B, and 200 to 2000.</a:t>
            </a:r>
          </a:p>
          <a:p>
            <a:pPr marL="0" indent="0">
              <a:buFontTx/>
              <a:buNone/>
            </a:pPr>
            <a:endParaRPr lang="en-US" dirty="0">
              <a:solidFill>
                <a:srgbClr val="000000"/>
              </a:solidFill>
            </a:endParaRPr>
          </a:p>
          <a:p>
            <a:r>
              <a:rPr lang="en-US" dirty="0">
                <a:solidFill>
                  <a:srgbClr val="000000"/>
                </a:solidFill>
              </a:rPr>
              <a:t>To overcome the above issue, we will change the behavior of step (d) above. Instead of sending ARP request with IP of Edge 1 (11.1) in ARP header, we will send ARP request with IP as 0.0.0.0.</a:t>
            </a:r>
          </a:p>
          <a:p>
            <a:r>
              <a:rPr lang="en-US" dirty="0">
                <a:solidFill>
                  <a:srgbClr val="000000"/>
                </a:solidFill>
              </a:rPr>
              <a:t>Thus when the ARP request reaches D (as in step (e) above), D does not update it's ARP cache but still responds back with it's ARP reply.</a:t>
            </a:r>
          </a:p>
          <a:p>
            <a:r>
              <a:rPr lang="en-US" dirty="0">
                <a:solidFill>
                  <a:srgbClr val="000000"/>
                </a:solidFill>
              </a:rPr>
              <a:t>This technique of sending ARP request with 0.0.0.0 as source IP in ARP header is used to detect duplicate address.</a:t>
            </a:r>
          </a:p>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703132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indent="0">
              <a:buFontTx/>
              <a:buNone/>
            </a:pPr>
            <a:r>
              <a:rPr lang="en-US" dirty="0">
                <a:solidFill>
                  <a:srgbClr val="000000"/>
                </a:solidFill>
              </a:rPr>
              <a:t>This slide, shows the standalone edge being used in combination with an existing router at site A – so it’s more of a hybrid cloud use case. </a:t>
            </a:r>
          </a:p>
          <a:p>
            <a:pPr marL="0" indent="0">
              <a:buFontTx/>
              <a:buNone/>
            </a:pPr>
            <a:r>
              <a:rPr lang="en-US" dirty="0">
                <a:solidFill>
                  <a:srgbClr val="000000"/>
                </a:solidFill>
              </a:rPr>
              <a:t>Site A does not require management components such as NSX Manager and NSX Controllers. In our example we are extending VLAN 50 with a tunnel ID of 5, then we also add VLAN 51 tunnel ID 6 and again both VLANs are trunked to the standalone NSX Edge GW.</a:t>
            </a:r>
          </a:p>
          <a:p>
            <a:pPr marL="0" indent="0">
              <a:buFontTx/>
              <a:buNone/>
            </a:pPr>
            <a:r>
              <a:rPr lang="en-US" dirty="0">
                <a:solidFill>
                  <a:srgbClr val="000000"/>
                </a:solidFill>
              </a:rPr>
              <a:t>Site B has a managed NSX Edge with a VXLAN trunk for the two networks being extended.</a:t>
            </a:r>
          </a:p>
          <a:p>
            <a:pPr marL="0" indent="0">
              <a:buFontTx/>
              <a:buNone/>
            </a:pPr>
            <a:r>
              <a:rPr lang="en-US" dirty="0">
                <a:solidFill>
                  <a:srgbClr val="000000"/>
                </a:solidFill>
              </a:rPr>
              <a:t>Then we create an SSL tunnel using the L2VPN</a:t>
            </a:r>
          </a:p>
          <a:p>
            <a:pPr marL="0" indent="0">
              <a:buFontTx/>
              <a:buNone/>
            </a:pPr>
            <a:endParaRPr lang="en-US" dirty="0">
              <a:solidFill>
                <a:srgbClr val="000000"/>
              </a:solidFill>
            </a:endParaRPr>
          </a:p>
          <a:p>
            <a:pPr marL="0" indent="0">
              <a:buFontTx/>
              <a:buNone/>
            </a:pPr>
            <a:r>
              <a:rPr lang="en-US" dirty="0">
                <a:solidFill>
                  <a:srgbClr val="000000"/>
                </a:solidFill>
              </a:rPr>
              <a:t>Here we are extending VLAN 50 in Site A to VXLAN 5000 in Site B, and 51 to 5001.</a:t>
            </a:r>
          </a:p>
          <a:p>
            <a:pPr marL="0" indent="0">
              <a:buFontTx/>
              <a:buNone/>
            </a:pPr>
            <a:endParaRPr lang="en-US" dirty="0">
              <a:solidFill>
                <a:srgbClr val="000000"/>
              </a:solidFill>
            </a:endParaRPr>
          </a:p>
          <a:p>
            <a:pPr marL="0" indent="0">
              <a:buFontTx/>
              <a:buNone/>
            </a:pPr>
            <a:endParaRPr lang="en-US" dirty="0">
              <a:solidFill>
                <a:srgbClr val="000000"/>
              </a:solidFill>
            </a:endParaRPr>
          </a:p>
          <a:p>
            <a:pPr marL="0" indent="0">
              <a:buFontTx/>
              <a:buNone/>
            </a:pPr>
            <a:endParaRPr lang="en-US" dirty="0">
              <a:solidFill>
                <a:srgbClr val="000000"/>
              </a:solidFill>
            </a:endParaRPr>
          </a:p>
          <a:p>
            <a:pPr marL="0" indent="0">
              <a:buFontTx/>
              <a:buNone/>
            </a:pPr>
            <a:endParaRPr lang="en-US" dirty="0">
              <a:solidFill>
                <a:srgbClr val="000000"/>
              </a:solidFill>
            </a:endParaRPr>
          </a:p>
          <a:p>
            <a:pPr marL="0" indent="0">
              <a:buFontTx/>
              <a:buNone/>
            </a:pPr>
            <a:r>
              <a:rPr lang="en-US" dirty="0">
                <a:solidFill>
                  <a:srgbClr val="000000"/>
                </a:solidFill>
              </a:rPr>
              <a:t>Our third solution leverages the L2VPN solution in the NSX Edge Services GW.</a:t>
            </a:r>
          </a:p>
          <a:p>
            <a:pPr marL="0" indent="0">
              <a:buFontTx/>
              <a:buNone/>
            </a:pPr>
            <a:r>
              <a:rPr lang="en-US" dirty="0">
                <a:solidFill>
                  <a:srgbClr val="000000"/>
                </a:solidFill>
              </a:rPr>
              <a:t>This is a deployment model that can fit both enterprise use cases across 2 vCenter Servers, and Service Provider use cases to provide L2 extension between a customers on premise resources and off premise cloud capacity from the SP.</a:t>
            </a:r>
          </a:p>
          <a:p>
            <a:pPr marL="0" indent="0">
              <a:buFontTx/>
              <a:buNone/>
            </a:pPr>
            <a:r>
              <a:rPr lang="en-US" dirty="0">
                <a:solidFill>
                  <a:srgbClr val="000000"/>
                </a:solidFill>
              </a:rPr>
              <a:t>We start with Compute, network and storage resources at both local and remote sites.</a:t>
            </a:r>
          </a:p>
          <a:p>
            <a:pPr marL="0" indent="0">
              <a:buFontTx/>
              <a:buNone/>
            </a:pPr>
            <a:r>
              <a:rPr lang="en-US" dirty="0">
                <a:solidFill>
                  <a:srgbClr val="000000"/>
                </a:solidFill>
              </a:rPr>
              <a:t>Then Add connectivity over an L3 network between sites</a:t>
            </a:r>
          </a:p>
          <a:p>
            <a:pPr marL="0" indent="0">
              <a:buFontTx/>
              <a:buNone/>
            </a:pPr>
            <a:r>
              <a:rPr lang="en-US" dirty="0">
                <a:solidFill>
                  <a:srgbClr val="000000"/>
                </a:solidFill>
              </a:rPr>
              <a:t>Site A has it’s own management components (vCenter, NSX Manager and Controllers), and we either deploy a logical network, or use an existing network then add an NSX Edge GW.</a:t>
            </a:r>
          </a:p>
          <a:p>
            <a:pPr marL="0" indent="0">
              <a:buFontTx/>
              <a:buNone/>
            </a:pPr>
            <a:r>
              <a:rPr lang="en-US" dirty="0">
                <a:solidFill>
                  <a:srgbClr val="000000"/>
                </a:solidFill>
              </a:rPr>
              <a:t>Site B has similar steps either done by the enterprise, provider or self-service </a:t>
            </a:r>
          </a:p>
          <a:p>
            <a:pPr marL="0" indent="0">
              <a:buFontTx/>
              <a:buNone/>
            </a:pPr>
            <a:r>
              <a:rPr lang="en-US" dirty="0">
                <a:solidFill>
                  <a:srgbClr val="000000"/>
                </a:solidFill>
              </a:rPr>
              <a:t>Then we create an SSL tunnel using the L2VPN feature of NSX for vSphere which bridges the two networks together so that they are on the same broadcast domain</a:t>
            </a:r>
          </a:p>
          <a:p>
            <a:pPr marL="0" indent="0">
              <a:buFontTx/>
              <a:buNone/>
            </a:pPr>
            <a:endParaRPr lang="en-US" dirty="0">
              <a:solidFill>
                <a:srgbClr val="000000"/>
              </a:solidFill>
            </a:endParaRPr>
          </a:p>
          <a:p>
            <a:pPr marL="0" indent="0">
              <a:buFontTx/>
              <a:buNone/>
            </a:pPr>
            <a:r>
              <a:rPr lang="en-US" dirty="0">
                <a:solidFill>
                  <a:srgbClr val="000000"/>
                </a:solidFill>
              </a:rPr>
              <a:t>Network A and Network B can be any type (VXLAN, VLAN)</a:t>
            </a:r>
          </a:p>
          <a:p>
            <a:pPr marL="0" indent="0">
              <a:buFontTx/>
              <a:buNone/>
            </a:pPr>
            <a:r>
              <a:rPr lang="en-US" dirty="0">
                <a:solidFill>
                  <a:srgbClr val="000000"/>
                </a:solidFill>
              </a:rPr>
              <a:t>L3 Network typically internet (although could be enterprise L3 network)</a:t>
            </a:r>
          </a:p>
          <a:p>
            <a:pPr marL="0" indent="0">
              <a:buFontTx/>
              <a:buNone/>
            </a:pPr>
            <a:endParaRPr lang="en-US" dirty="0">
              <a:solidFill>
                <a:srgbClr val="000000"/>
              </a:solidFill>
            </a:endParaRPr>
          </a:p>
          <a:p>
            <a:pPr marL="0" indent="0">
              <a:buFontTx/>
              <a:buNone/>
            </a:pPr>
            <a:r>
              <a:rPr lang="en-US" dirty="0">
                <a:solidFill>
                  <a:srgbClr val="000000"/>
                </a:solidFill>
              </a:rPr>
              <a:t>Also applies to enterprise, who doesn’t need NSX at Site A</a:t>
            </a:r>
          </a:p>
          <a:p>
            <a:pPr marL="0" indent="0">
              <a:buFontTx/>
              <a:buNone/>
            </a:pPr>
            <a:endParaRPr lang="en-US" dirty="0">
              <a:solidFill>
                <a:srgbClr val="000000"/>
              </a:solidFill>
            </a:endParaRPr>
          </a:p>
          <a:p>
            <a:endParaRPr lang="en-US" dirty="0">
              <a:solidFill>
                <a:srgbClr val="000000"/>
              </a:solidFill>
            </a:endParaRPr>
          </a:p>
          <a:p>
            <a:r>
              <a:rPr lang="en-US" dirty="0">
                <a:solidFill>
                  <a:srgbClr val="000000"/>
                </a:solidFill>
              </a:rPr>
              <a:t>Our configuration, has one edge GW configured as an L2VPN client – here we select the internal network (VLAN backed </a:t>
            </a:r>
            <a:r>
              <a:rPr lang="en-US" dirty="0" err="1">
                <a:solidFill>
                  <a:srgbClr val="000000"/>
                </a:solidFill>
              </a:rPr>
              <a:t>dvPortgroup</a:t>
            </a:r>
            <a:r>
              <a:rPr lang="en-US" dirty="0">
                <a:solidFill>
                  <a:srgbClr val="000000"/>
                </a:solidFill>
              </a:rPr>
              <a:t> in the example) we are extending and define the L2 VPN server IP, Port and credentials</a:t>
            </a:r>
          </a:p>
          <a:p>
            <a:r>
              <a:rPr lang="en-US" dirty="0">
                <a:solidFill>
                  <a:srgbClr val="000000"/>
                </a:solidFill>
              </a:rPr>
              <a:t>The Site B Edge is configured as an L2VPN server, we again select the internal network (VXLAN logical switch in our example), choose the listener IP and Port (which matches what was configured on the client), encryption algorithm and certificate</a:t>
            </a:r>
          </a:p>
          <a:p>
            <a:r>
              <a:rPr lang="en-US" dirty="0">
                <a:solidFill>
                  <a:srgbClr val="000000"/>
                </a:solidFill>
              </a:rPr>
              <a:t>The Edges at each site are configured with the same internal IP address to enable local egress, and ensure VMs do not need to change network settings after being migrated.</a:t>
            </a:r>
          </a:p>
          <a:p>
            <a:r>
              <a:rPr lang="en-US" dirty="0">
                <a:solidFill>
                  <a:srgbClr val="000000"/>
                </a:solidFill>
              </a:rPr>
              <a:t>As L2 is performed before routing, we also require some firewall rules to ensure that VMs don’t send traffic to the remote site as their default gateway. This is accomplished by creating Edge Firewall rules that only allow the local subnet to access the gateway address.</a:t>
            </a:r>
          </a:p>
          <a:p>
            <a:pPr marL="0" indent="0">
              <a:buFontTx/>
              <a:buNone/>
            </a:pPr>
            <a:endParaRPr lang="en-US"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630638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415164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in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666725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in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169351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to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193477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to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633101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New to 6.1</a:t>
            </a:r>
          </a:p>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55089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New to 6.1</a:t>
            </a:r>
          </a:p>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4474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3839269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Logging:</a:t>
            </a:r>
          </a:p>
          <a:p>
            <a:pPr lvl="1"/>
            <a:r>
              <a:rPr lang="en-US" dirty="0"/>
              <a:t>Rule messages are now stored in a dedicated </a:t>
            </a:r>
            <a:r>
              <a:rPr lang="en-US" dirty="0" smtClean="0"/>
              <a:t>file</a:t>
            </a:r>
          </a:p>
          <a:p>
            <a:pPr lvl="1"/>
            <a:r>
              <a:rPr lang="en-US" dirty="0"/>
              <a:t>	</a:t>
            </a:r>
            <a:r>
              <a:rPr lang="en-US" dirty="0" smtClean="0"/>
              <a:t>New to 6.1</a:t>
            </a:r>
            <a:endParaRPr lang="en-US" dirty="0"/>
          </a:p>
          <a:p>
            <a:r>
              <a:rPr lang="en-US" dirty="0"/>
              <a:t>Threshold Event</a:t>
            </a:r>
            <a:r>
              <a:rPr lang="en-US" dirty="0" smtClean="0"/>
              <a:t>:</a:t>
            </a:r>
          </a:p>
          <a:p>
            <a:r>
              <a:rPr lang="en-US" dirty="0"/>
              <a:t>	</a:t>
            </a:r>
            <a:r>
              <a:rPr lang="en-US" dirty="0" smtClean="0"/>
              <a:t>New to 6.1</a:t>
            </a:r>
            <a:endParaRPr lang="en-US" dirty="0"/>
          </a:p>
          <a:p>
            <a:pPr lvl="1"/>
            <a:r>
              <a:rPr lang="en-US" dirty="0"/>
              <a:t>Configurable threshold values for:</a:t>
            </a:r>
          </a:p>
          <a:p>
            <a:pPr lvl="2"/>
            <a:r>
              <a:rPr lang="en-US" dirty="0"/>
              <a:t>CPU</a:t>
            </a:r>
          </a:p>
          <a:p>
            <a:pPr lvl="2"/>
            <a:r>
              <a:rPr lang="en-US" dirty="0"/>
              <a:t>Memory</a:t>
            </a:r>
          </a:p>
          <a:p>
            <a:pPr lvl="2"/>
            <a:r>
              <a:rPr lang="en-US" dirty="0"/>
              <a:t>CPS (connections per second)</a:t>
            </a:r>
          </a:p>
          <a:p>
            <a:pPr lvl="1"/>
            <a:r>
              <a:rPr lang="en-US" dirty="0"/>
              <a:t>Syslog and NSX event messages triggered when value exceeds threshold</a:t>
            </a:r>
          </a:p>
          <a:p>
            <a:r>
              <a:rPr lang="en-US" dirty="0"/>
              <a:t>IP Flow Information Export (IPFIX):</a:t>
            </a:r>
          </a:p>
          <a:p>
            <a:pPr lvl="1"/>
            <a:r>
              <a:rPr lang="en-US" dirty="0" smtClean="0"/>
              <a:t>New to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238293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2373517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648964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1331218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1545517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Enhanced in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384337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in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688730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Host-level packet capture on an </a:t>
            </a:r>
            <a:r>
              <a:rPr lang="en-US" dirty="0" err="1" smtClean="0"/>
              <a:t>ESXi</a:t>
            </a:r>
            <a:r>
              <a:rPr lang="en-US" dirty="0" smtClean="0"/>
              <a:t> host is not new – that NSX can now leverage it is a new feature to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792623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to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061955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1464833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5</a:t>
            </a:fld>
            <a:endParaRPr lang="en-US" dirty="0"/>
          </a:p>
        </p:txBody>
      </p:sp>
    </p:spTree>
    <p:extLst>
      <p:ext uri="{BB962C8B-B14F-4D97-AF65-F5344CB8AC3E}">
        <p14:creationId xmlns:p14="http://schemas.microsoft.com/office/powerpoint/2010/main" val="2243746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Connectivity:</a:t>
            </a:r>
          </a:p>
          <a:p>
            <a:pPr lvl="1"/>
            <a:r>
              <a:rPr lang="en-US" dirty="0"/>
              <a:t>Network Profiles for On-Demand Network Creation</a:t>
            </a:r>
          </a:p>
          <a:p>
            <a:pPr lvl="2"/>
            <a:r>
              <a:rPr lang="en-US" dirty="0" smtClean="0"/>
              <a:t>Enhanced and expanded in 6.1</a:t>
            </a:r>
            <a:endParaRPr lang="en-US" dirty="0"/>
          </a:p>
          <a:p>
            <a:pPr lvl="1"/>
            <a:r>
              <a:rPr lang="en-US" dirty="0"/>
              <a:t>NSX Distributed Logical Router (DLR) Support</a:t>
            </a:r>
          </a:p>
          <a:p>
            <a:pPr lvl="2"/>
            <a:r>
              <a:rPr lang="en-US" dirty="0"/>
              <a:t>Enhanced and expanded in 6.1</a:t>
            </a:r>
          </a:p>
          <a:p>
            <a:r>
              <a:rPr lang="en-US" dirty="0" smtClean="0"/>
              <a:t>Availability</a:t>
            </a:r>
            <a:r>
              <a:rPr lang="en-US" dirty="0"/>
              <a:t>:</a:t>
            </a:r>
          </a:p>
          <a:p>
            <a:pPr lvl="1"/>
            <a:r>
              <a:rPr lang="en-US" dirty="0" smtClean="0"/>
              <a:t>On-demand Load Balancer in One-Armed Mode or Inline Mode</a:t>
            </a:r>
          </a:p>
          <a:p>
            <a:pPr lvl="2"/>
            <a:r>
              <a:rPr lang="en-US" dirty="0"/>
              <a:t>Enhanced and expanded in 6.1</a:t>
            </a:r>
          </a:p>
          <a:p>
            <a:r>
              <a:rPr lang="en-US" dirty="0" smtClean="0"/>
              <a:t>Extensibility</a:t>
            </a:r>
            <a:r>
              <a:rPr lang="en-US" dirty="0"/>
              <a:t>:</a:t>
            </a:r>
          </a:p>
          <a:p>
            <a:pPr lvl="2"/>
            <a:r>
              <a:rPr lang="en-US" dirty="0"/>
              <a:t>Business Logic moved to NSX </a:t>
            </a:r>
            <a:r>
              <a:rPr lang="en-US" dirty="0" err="1"/>
              <a:t>vCO</a:t>
            </a:r>
            <a:r>
              <a:rPr lang="en-US" dirty="0"/>
              <a:t> Plugin</a:t>
            </a:r>
          </a:p>
          <a:p>
            <a:r>
              <a:rPr lang="en-US" dirty="0" smtClean="0"/>
              <a:t>		Enhanced in 6.1</a:t>
            </a:r>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576769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p>
          <a:p>
            <a:pPr lvl="1"/>
            <a:r>
              <a:rPr lang="en-US" dirty="0"/>
              <a:t>App Isolation</a:t>
            </a:r>
          </a:p>
          <a:p>
            <a:pPr lvl="2"/>
            <a:r>
              <a:rPr lang="en-US" dirty="0" smtClean="0"/>
              <a:t>Enhanced in 6.1</a:t>
            </a:r>
          </a:p>
          <a:p>
            <a:pPr lvl="1"/>
            <a:r>
              <a:rPr lang="en-US" dirty="0" smtClean="0"/>
              <a:t>On </a:t>
            </a:r>
            <a:r>
              <a:rPr lang="en-US" dirty="0"/>
              <a:t>Demand creation of Security Groups based on Security Policies</a:t>
            </a:r>
          </a:p>
          <a:p>
            <a:pPr lvl="2"/>
            <a:r>
              <a:rPr lang="en-US" dirty="0"/>
              <a:t>Enhanced in 6.1</a:t>
            </a:r>
          </a:p>
          <a:p>
            <a:pPr lvl="1"/>
            <a:r>
              <a:rPr lang="en-US" dirty="0" smtClean="0"/>
              <a:t>Security </a:t>
            </a:r>
            <a:r>
              <a:rPr lang="en-US" dirty="0"/>
              <a:t>Tags </a:t>
            </a:r>
          </a:p>
          <a:p>
            <a:pPr lvl="2"/>
            <a:r>
              <a:rPr lang="en-US" dirty="0"/>
              <a:t>Enhanced in 6.1</a:t>
            </a:r>
          </a:p>
          <a:p>
            <a:endParaRPr lang="en-US" dirty="0"/>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44</a:t>
            </a:fld>
            <a:endParaRPr lang="en-US" dirty="0"/>
          </a:p>
        </p:txBody>
      </p:sp>
    </p:spTree>
    <p:extLst>
      <p:ext uri="{BB962C8B-B14F-4D97-AF65-F5344CB8AC3E}">
        <p14:creationId xmlns:p14="http://schemas.microsoft.com/office/powerpoint/2010/main" val="1767230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215386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41986" name="Rectangle 2"/>
          <p:cNvSpPr>
            <a:spLocks noGrp="1" noRot="1" noChangeAspect="1" noChangeArrowheads="1" noTextEdit="1"/>
          </p:cNvSpPr>
          <p:nvPr>
            <p:ph type="sldImg"/>
          </p:nvPr>
        </p:nvSpPr>
        <p:spPr>
          <a:ln/>
        </p:spPr>
      </p:sp>
      <p:sp>
        <p:nvSpPr>
          <p:cNvPr id="5" name="Rectangle 3"/>
          <p:cNvSpPr>
            <a:spLocks noGrp="1" noChangeArrowheads="1"/>
          </p:cNvSpPr>
          <p:nvPr>
            <p:ph type="body" idx="3"/>
          </p:nvPr>
        </p:nvSpPr>
        <p:spPr>
          <a:xfrm>
            <a:off x="605138" y="4610102"/>
            <a:ext cx="6020876" cy="4149090"/>
          </a:xfrm>
        </p:spPr>
        <p:txBody>
          <a:bodyPr/>
          <a:lstStyle/>
          <a:p>
            <a:pPr marL="230727" indent="-230727"/>
            <a:endParaRPr lang="en-US" dirty="0"/>
          </a:p>
        </p:txBody>
      </p:sp>
    </p:spTree>
    <p:extLst>
      <p:ext uri="{BB962C8B-B14F-4D97-AF65-F5344CB8AC3E}">
        <p14:creationId xmlns:p14="http://schemas.microsoft.com/office/powerpoint/2010/main" val="517831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dirty="0"/>
          </a:p>
        </p:txBody>
      </p:sp>
      <p:sp>
        <p:nvSpPr>
          <p:cNvPr id="37890" name="Rectangle 2"/>
          <p:cNvSpPr>
            <a:spLocks noGrp="1" noRot="1" noChangeAspect="1" noChangeArrowheads="1" noTextEdit="1"/>
          </p:cNvSpPr>
          <p:nvPr>
            <p:ph type="sldImg"/>
          </p:nvPr>
        </p:nvSpPr>
        <p:spPr>
          <a:xfrm>
            <a:off x="701675" y="519113"/>
            <a:ext cx="5222875" cy="3917950"/>
          </a:xfrm>
          <a:ln/>
        </p:spPr>
      </p:sp>
      <p:sp>
        <p:nvSpPr>
          <p:cNvPr id="37891" name="Rectangle 3"/>
          <p:cNvSpPr>
            <a:spLocks noGrp="1" noChangeArrowheads="1"/>
          </p:cNvSpPr>
          <p:nvPr>
            <p:ph type="body" idx="1"/>
          </p:nvPr>
        </p:nvSpPr>
        <p:spPr>
          <a:xfrm>
            <a:off x="605138" y="4610102"/>
            <a:ext cx="5371729" cy="4149090"/>
          </a:xfrm>
        </p:spPr>
        <p:txBody>
          <a:bodyPr/>
          <a:lstStyle/>
          <a:p>
            <a:endParaRPr lang="en-US" dirty="0"/>
          </a:p>
        </p:txBody>
      </p:sp>
    </p:spTree>
    <p:extLst>
      <p:ext uri="{BB962C8B-B14F-4D97-AF65-F5344CB8AC3E}">
        <p14:creationId xmlns:p14="http://schemas.microsoft.com/office/powerpoint/2010/main" val="138920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60439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Active/Standby is the traditional model</a:t>
            </a:r>
          </a:p>
          <a:p>
            <a:r>
              <a:rPr lang="en-US" dirty="0" smtClean="0"/>
              <a:t>Standalone is two-active model </a:t>
            </a:r>
          </a:p>
          <a:p>
            <a:r>
              <a:rPr lang="en-US" dirty="0" smtClean="0"/>
              <a:t>ECMP HA is the many active model</a:t>
            </a:r>
          </a:p>
          <a:p>
            <a:r>
              <a:rPr lang="en-US" dirty="0" smtClean="0"/>
              <a:t>(Standalone HA and ECMP HA are both ECMP enabled models)</a:t>
            </a:r>
          </a:p>
        </p:txBody>
      </p:sp>
      <p:sp>
        <p:nvSpPr>
          <p:cNvPr id="4" name="Slide Number Placeholder 3"/>
          <p:cNvSpPr>
            <a:spLocks noGrp="1"/>
          </p:cNvSpPr>
          <p:nvPr>
            <p:ph type="sldNum" sz="quarter" idx="10"/>
          </p:nvPr>
        </p:nvSpPr>
        <p:spPr/>
        <p:txBody>
          <a:bodyPr/>
          <a:lstStyle/>
          <a:p>
            <a:pPr>
              <a:defRPr/>
            </a:pPr>
            <a:fld id="{30ED41AE-736E-48F5-8701-1355F6D9E97A}" type="slidenum">
              <a:rPr lang="en-US" smtClean="0"/>
              <a:pPr>
                <a:defRPr/>
              </a:pPr>
              <a:t>10</a:t>
            </a:fld>
            <a:endParaRPr lang="en-US" dirty="0"/>
          </a:p>
        </p:txBody>
      </p:sp>
    </p:spTree>
    <p:extLst>
      <p:ext uri="{BB962C8B-B14F-4D97-AF65-F5344CB8AC3E}">
        <p14:creationId xmlns:p14="http://schemas.microsoft.com/office/powerpoint/2010/main" val="142065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07101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3042674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Module Title">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ctrTitle"/>
          </p:nvPr>
        </p:nvSpPr>
        <p:spPr>
          <a:xfrm>
            <a:off x="295275" y="330200"/>
            <a:ext cx="8458200" cy="533400"/>
          </a:xfrm>
          <a:prstGeom prst="rect">
            <a:avLst/>
          </a:prstGeom>
        </p:spPr>
        <p:txBody>
          <a:bodyPr anchor="t"/>
          <a:lstStyle>
            <a:lvl1pPr marL="0" indent="0">
              <a:defRPr sz="3000">
                <a:solidFill>
                  <a:srgbClr val="003D79"/>
                </a:solidFill>
              </a:defRPr>
            </a:lvl1pPr>
          </a:lstStyle>
          <a:p>
            <a:r>
              <a:rPr lang="en-US" dirty="0" smtClean="0"/>
              <a:t>Click to edit Master title style</a:t>
            </a:r>
            <a:endParaRPr lang="en-US" dirty="0"/>
          </a:p>
        </p:txBody>
      </p:sp>
      <p:sp>
        <p:nvSpPr>
          <p:cNvPr id="71683" name="Rectangle 3"/>
          <p:cNvSpPr>
            <a:spLocks noGrp="1" noChangeArrowheads="1"/>
          </p:cNvSpPr>
          <p:nvPr>
            <p:ph type="subTitle" idx="1"/>
          </p:nvPr>
        </p:nvSpPr>
        <p:spPr>
          <a:xfrm>
            <a:off x="400050" y="1095375"/>
            <a:ext cx="8382000" cy="476250"/>
          </a:xfrm>
        </p:spPr>
        <p:txBody>
          <a:bodyPr/>
          <a:lstStyle>
            <a:lvl1pPr>
              <a:defRPr sz="1800" b="0" i="1">
                <a:solidFill>
                  <a:srgbClr val="000000"/>
                </a:solidFill>
              </a:defRPr>
            </a:lvl1pPr>
          </a:lstStyle>
          <a:p>
            <a:r>
              <a:rPr lang="en-US" dirty="0" smtClean="0"/>
              <a:t>Click to edit Master subtitle style</a:t>
            </a:r>
            <a:endParaRPr lang="en-US" dirty="0"/>
          </a:p>
        </p:txBody>
      </p:sp>
      <p:sp>
        <p:nvSpPr>
          <p:cNvPr id="5" name="TextBox 4"/>
          <p:cNvSpPr txBox="1"/>
          <p:nvPr userDrawn="1"/>
        </p:nvSpPr>
        <p:spPr bwMode="gray">
          <a:xfrm>
            <a:off x="6729169" y="6696045"/>
            <a:ext cx="2343150" cy="184666"/>
          </a:xfrm>
          <a:prstGeom prst="rect">
            <a:avLst/>
          </a:prstGeom>
          <a:noFill/>
        </p:spPr>
        <p:txBody>
          <a:bodyPr wrap="square" rtlCol="0">
            <a:spAutoFit/>
          </a:bodyPr>
          <a:lstStyle/>
          <a:p>
            <a:pPr algn="r"/>
            <a:r>
              <a:rPr lang="en-US" sz="600" dirty="0" smtClean="0">
                <a:solidFill>
                  <a:schemeClr val="bg2">
                    <a:lumMod val="75000"/>
                  </a:schemeClr>
                </a:solidFill>
              </a:rPr>
              <a:t>© 2014 VMware Inc. All rights reserved</a:t>
            </a: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002213"/>
          </a:xfrm>
        </p:spPr>
        <p:txBody>
          <a:bodyPr/>
          <a:lstStyle>
            <a:lvl1pPr marL="0" indent="0">
              <a:buFont typeface="Arial" pitchFamily="34" charset="0"/>
              <a:buNone/>
              <a:defRPr>
                <a:solidFill>
                  <a:srgbClr val="000000"/>
                </a:solidFill>
              </a:defRPr>
            </a:lvl1pPr>
            <a:lvl2pPr>
              <a:defRPr>
                <a:solidFill>
                  <a:srgbClr val="000000"/>
                </a:solidFill>
              </a:defRPr>
            </a:lvl2pPr>
            <a:lvl3pPr marL="685800" indent="-285750">
              <a:defRPr>
                <a:solidFill>
                  <a:srgbClr val="000000"/>
                </a:solidFill>
              </a:defRPr>
            </a:lvl3pPr>
            <a:lvl4pPr marL="1028700" indent="-285750">
              <a:defRPr>
                <a:solidFill>
                  <a:srgbClr val="000000"/>
                </a:solidFill>
              </a:defRPr>
            </a:lvl4pPr>
            <a:lvl5pPr marL="1371600" indent="-285750">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Title Placeholder 10"/>
          <p:cNvSpPr>
            <a:spLocks noGrp="1"/>
          </p:cNvSpPr>
          <p:nvPr>
            <p:ph type="title"/>
          </p:nvPr>
        </p:nvSpPr>
        <p:spPr>
          <a:xfrm>
            <a:off x="209549" y="123825"/>
            <a:ext cx="8505826" cy="438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0"/>
          <p:cNvSpPr>
            <a:spLocks noGrp="1"/>
          </p:cNvSpPr>
          <p:nvPr>
            <p:ph type="title"/>
          </p:nvPr>
        </p:nvSpPr>
        <p:spPr>
          <a:xfrm>
            <a:off x="209549" y="123825"/>
            <a:ext cx="8505826" cy="438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sson Title">
    <p:spTree>
      <p:nvGrpSpPr>
        <p:cNvPr id="1" name=""/>
        <p:cNvGrpSpPr/>
        <p:nvPr/>
      </p:nvGrpSpPr>
      <p:grpSpPr>
        <a:xfrm>
          <a:off x="0" y="0"/>
          <a:ext cx="0" cy="0"/>
          <a:chOff x="0" y="0"/>
          <a:chExt cx="0" cy="0"/>
        </a:xfrm>
      </p:grpSpPr>
      <p:sp>
        <p:nvSpPr>
          <p:cNvPr id="2" name="Title 1"/>
          <p:cNvSpPr>
            <a:spLocks noGrp="1"/>
          </p:cNvSpPr>
          <p:nvPr>
            <p:ph type="title"/>
          </p:nvPr>
        </p:nvSpPr>
        <p:spPr>
          <a:xfrm>
            <a:off x="937260" y="2162174"/>
            <a:ext cx="7254240" cy="1241425"/>
          </a:xfrm>
          <a:prstGeom prst="rect">
            <a:avLst/>
          </a:prstGeom>
        </p:spPr>
        <p:txBody>
          <a:bodyPr anchor="b"/>
          <a:lstStyle>
            <a:lvl1pPr algn="ctr">
              <a:defRPr sz="3000">
                <a:solidFill>
                  <a:srgbClr val="003D79"/>
                </a:solidFill>
              </a:defRPr>
            </a:lvl1pPr>
          </a:lstStyle>
          <a:p>
            <a:r>
              <a:rPr lang="en-US" smtClean="0"/>
              <a:t>Click to edit Master title style</a:t>
            </a:r>
            <a:endParaRPr lang="en-US" dirty="0"/>
          </a:p>
        </p:txBody>
      </p:sp>
      <p:pic>
        <p:nvPicPr>
          <p:cNvPr id="6" name="Picture 2"/>
          <p:cNvPicPr>
            <a:picLocks noChangeAspect="1" noChangeArrowheads="1"/>
          </p:cNvPicPr>
          <p:nvPr userDrawn="1"/>
        </p:nvPicPr>
        <p:blipFill>
          <a:blip r:embed="rId2" cstate="print"/>
          <a:srcRect/>
          <a:stretch>
            <a:fillRect/>
          </a:stretch>
        </p:blipFill>
        <p:spPr bwMode="auto">
          <a:xfrm>
            <a:off x="139700" y="312279"/>
            <a:ext cx="8858250" cy="419241"/>
          </a:xfrm>
          <a:prstGeom prst="rect">
            <a:avLst/>
          </a:prstGeom>
          <a:noFill/>
          <a:ln w="9525">
            <a:noFill/>
            <a:miter lim="800000"/>
            <a:headEnd/>
            <a:tailEnd/>
          </a:ln>
          <a:effectLst/>
        </p:spPr>
      </p:pic>
      <p:sp>
        <p:nvSpPr>
          <p:cNvPr id="8" name="Text Placeholder 7"/>
          <p:cNvSpPr>
            <a:spLocks noGrp="1"/>
          </p:cNvSpPr>
          <p:nvPr>
            <p:ph type="body" sz="quarter" idx="12"/>
          </p:nvPr>
        </p:nvSpPr>
        <p:spPr>
          <a:xfrm>
            <a:off x="923925" y="3486150"/>
            <a:ext cx="7267575" cy="628650"/>
          </a:xfrm>
        </p:spPr>
        <p:txBody>
          <a:bodyPr/>
          <a:lstStyle>
            <a:lvl1pPr algn="ctr">
              <a:lnSpc>
                <a:spcPct val="100000"/>
              </a:lnSpc>
              <a:spcBef>
                <a:spcPts val="0"/>
              </a:spcBef>
              <a:defRPr b="0">
                <a:solidFill>
                  <a:srgbClr val="000000"/>
                </a:solidFill>
              </a:defRPr>
            </a:lvl1pPr>
          </a:lstStyle>
          <a:p>
            <a:pPr lvl="0"/>
            <a:r>
              <a:rPr lang="en-US" dirty="0"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4325" y="946149"/>
            <a:ext cx="4038600" cy="5002213"/>
          </a:xfrm>
        </p:spPr>
        <p:txBody>
          <a:bodyPr/>
          <a:lstStyle>
            <a:lvl1pPr marL="0" indent="0">
              <a:buFont typeface="Arial" pitchFamily="34" charset="0"/>
              <a:buNone/>
              <a:defRPr sz="2000">
                <a:solidFill>
                  <a:srgbClr val="000000"/>
                </a:solidFill>
              </a:defRPr>
            </a:lvl1pPr>
            <a:lvl2pPr>
              <a:defRPr sz="2000">
                <a:solidFill>
                  <a:srgbClr val="000000"/>
                </a:solidFill>
              </a:defRPr>
            </a:lvl2pPr>
            <a:lvl3pPr>
              <a:defRPr sz="1800">
                <a:solidFill>
                  <a:srgbClr val="000000"/>
                </a:solidFill>
              </a:defRPr>
            </a:lvl3pPr>
            <a:lvl4pPr>
              <a:defRPr sz="17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946149"/>
            <a:ext cx="4038600" cy="5002213"/>
          </a:xfrm>
        </p:spPr>
        <p:txBody>
          <a:bodyPr/>
          <a:lstStyle>
            <a:lvl1pPr marL="114300" indent="-114300">
              <a:defRPr sz="2000">
                <a:solidFill>
                  <a:srgbClr val="000000"/>
                </a:solidFill>
              </a:defRPr>
            </a:lvl1pPr>
            <a:lvl2pPr>
              <a:defRPr sz="2000">
                <a:solidFill>
                  <a:srgbClr val="000000"/>
                </a:solidFill>
              </a:defRPr>
            </a:lvl2pPr>
            <a:lvl3pPr>
              <a:defRPr sz="1800">
                <a:solidFill>
                  <a:srgbClr val="000000"/>
                </a:solidFill>
              </a:defRPr>
            </a:lvl3pPr>
            <a:lvl4pPr>
              <a:defRPr sz="1700">
                <a:solidFill>
                  <a:srgbClr val="000000"/>
                </a:solidFill>
              </a:defRPr>
            </a:lvl4pPr>
            <a:lvl5pPr>
              <a:defRPr sz="1600">
                <a:solidFill>
                  <a:srgbClr val="00000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0"/>
          <p:cNvSpPr>
            <a:spLocks noGrp="1"/>
          </p:cNvSpPr>
          <p:nvPr>
            <p:ph type="title"/>
          </p:nvPr>
        </p:nvSpPr>
        <p:spPr>
          <a:xfrm>
            <a:off x="209549" y="123825"/>
            <a:ext cx="8505826" cy="438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
          </p:nvPr>
        </p:nvSpPr>
        <p:spPr>
          <a:xfrm>
            <a:off x="314325" y="946149"/>
            <a:ext cx="8382000" cy="5002213"/>
          </a:xfrm>
        </p:spPr>
        <p:txBody>
          <a:bodyPr/>
          <a:lstStyle>
            <a:lvl1pPr>
              <a:defRPr>
                <a:solidFill>
                  <a:srgbClr val="000000"/>
                </a:solidFill>
              </a:defRPr>
            </a:lvl1pPr>
            <a:lvl2pPr marL="342900" indent="-342900">
              <a:buSzPct val="95000"/>
              <a:buFont typeface="+mj-lt"/>
              <a:buAutoNum type="arabicPeriod"/>
              <a:defRPr baseline="0">
                <a:solidFill>
                  <a:srgbClr val="000000"/>
                </a:solidFill>
              </a:defRPr>
            </a:lvl2pPr>
            <a:lvl3pPr marL="742950" indent="-342900">
              <a:buSzPct val="100000"/>
              <a:buFont typeface="+mj-lt"/>
              <a:buAutoNum type="alphaLcPeriod"/>
              <a:defRPr>
                <a:solidFill>
                  <a:srgbClr val="000000"/>
                </a:solidFill>
              </a:defRPr>
            </a:lvl3pPr>
            <a:lvl4pPr marL="1025525" indent="-342900">
              <a:buSzPct val="100000"/>
              <a:buFont typeface="+mj-lt"/>
              <a:buAutoNum type="alphaLcParenR"/>
              <a:defRPr/>
            </a:lvl4pPr>
            <a:lvl5pPr marL="914400" indent="-285750">
              <a:buFont typeface="Arial" pitchFamily="34" charset="0"/>
              <a:buChar char="•"/>
              <a:defRPr sz="1800"/>
            </a:lvl5pPr>
            <a:lvl6pPr marL="1085850" indent="-285750">
              <a:spcBef>
                <a:spcPts val="600"/>
              </a:spcBef>
              <a:spcAft>
                <a:spcPts val="0"/>
              </a:spcAft>
              <a:buClr>
                <a:srgbClr val="246978"/>
              </a:buClr>
              <a:buSzPct val="140000"/>
              <a:buFont typeface="Arial" pitchFamily="34" charset="0"/>
              <a:buChar char="•"/>
              <a:defRPr sz="1700">
                <a:solidFill>
                  <a:srgbClr val="000000"/>
                </a:solidFill>
              </a:defRPr>
            </a:lvl6pPr>
            <a:lvl7pPr marL="1428750" indent="-285750">
              <a:spcBef>
                <a:spcPts val="600"/>
              </a:spcBef>
              <a:buClr>
                <a:srgbClr val="246978"/>
              </a:buClr>
              <a:buSzPct val="140000"/>
              <a:tabLst/>
              <a:defRPr>
                <a:solidFill>
                  <a:srgbClr val="000000"/>
                </a:solidFill>
              </a:defRPr>
            </a:lvl7pPr>
          </a:lstStyle>
          <a:p>
            <a:pPr lvl="0"/>
            <a:r>
              <a:rPr lang="en-US" dirty="0" smtClean="0"/>
              <a:t>Click to edit Master text styles</a:t>
            </a:r>
          </a:p>
          <a:p>
            <a:pPr lvl="1"/>
            <a:r>
              <a:rPr lang="en-US" dirty="0" smtClean="0"/>
              <a:t>Numbered List</a:t>
            </a:r>
          </a:p>
          <a:p>
            <a:pPr lvl="1"/>
            <a:r>
              <a:rPr lang="en-US" dirty="0" smtClean="0"/>
              <a:t>Numbered List</a:t>
            </a:r>
          </a:p>
          <a:p>
            <a:pPr lvl="2"/>
            <a:r>
              <a:rPr lang="en-US" dirty="0" smtClean="0"/>
              <a:t>Bullet</a:t>
            </a:r>
          </a:p>
          <a:p>
            <a:pPr lvl="5"/>
            <a:r>
              <a:rPr lang="en-US" dirty="0" smtClean="0"/>
              <a:t>Bullet</a:t>
            </a:r>
          </a:p>
          <a:p>
            <a:pPr lvl="6"/>
            <a:r>
              <a:rPr lang="en-US" dirty="0" smtClean="0"/>
              <a:t>Bullet</a:t>
            </a:r>
          </a:p>
          <a:p>
            <a:pPr lvl="1"/>
            <a:r>
              <a:rPr lang="en-US" dirty="0" smtClean="0"/>
              <a:t>Numbered List</a:t>
            </a:r>
          </a:p>
        </p:txBody>
      </p:sp>
      <p:sp>
        <p:nvSpPr>
          <p:cNvPr id="5" name="Title Placeholder 10"/>
          <p:cNvSpPr>
            <a:spLocks noGrp="1"/>
          </p:cNvSpPr>
          <p:nvPr>
            <p:ph type="title"/>
          </p:nvPr>
        </p:nvSpPr>
        <p:spPr>
          <a:xfrm>
            <a:off x="209549" y="123825"/>
            <a:ext cx="8505826" cy="438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DO NOT USE THIS PAGE IN LAYOUTS</a:t>
            </a:r>
            <a:endParaRPr lang="en-US" dirty="0"/>
          </a:p>
        </p:txBody>
      </p:sp>
      <p:sp>
        <p:nvSpPr>
          <p:cNvPr id="3" name="TextBox 2"/>
          <p:cNvSpPr txBox="1"/>
          <p:nvPr userDrawn="1"/>
        </p:nvSpPr>
        <p:spPr>
          <a:xfrm>
            <a:off x="504824" y="1421398"/>
            <a:ext cx="8153401" cy="4370427"/>
          </a:xfrm>
          <a:prstGeom prst="rect">
            <a:avLst/>
          </a:prstGeom>
          <a:noFill/>
        </p:spPr>
        <p:txBody>
          <a:bodyPr wrap="square" rtlCol="0">
            <a:spAutoFit/>
          </a:bodyPr>
          <a:lstStyle/>
          <a:p>
            <a:pPr algn="l"/>
            <a:r>
              <a:rPr lang="en-US" sz="1800" b="1" dirty="0" smtClean="0">
                <a:solidFill>
                  <a:srgbClr val="000000"/>
                </a:solidFill>
                <a:latin typeface="+mn-lt"/>
                <a:ea typeface="+mn-ea"/>
              </a:rPr>
              <a:t>Revision Status:</a:t>
            </a:r>
          </a:p>
          <a:p>
            <a:pPr algn="l"/>
            <a:r>
              <a:rPr lang="en-US" sz="1600" dirty="0" smtClean="0">
                <a:solidFill>
                  <a:srgbClr val="000000"/>
                </a:solidFill>
                <a:latin typeface="+mn-lt"/>
                <a:ea typeface="+mn-ea"/>
              </a:rPr>
              <a:t>January 28, 2013 – Updated</a:t>
            </a:r>
            <a:r>
              <a:rPr lang="en-US" sz="1600" baseline="0" dirty="0" smtClean="0">
                <a:solidFill>
                  <a:srgbClr val="000000"/>
                </a:solidFill>
                <a:latin typeface="+mn-lt"/>
                <a:ea typeface="+mn-ea"/>
              </a:rPr>
              <a:t> copyright to 2013.</a:t>
            </a:r>
          </a:p>
          <a:p>
            <a:pPr lvl="0" algn="l"/>
            <a:r>
              <a:rPr lang="en-US" sz="1600" baseline="0" dirty="0" smtClean="0">
                <a:solidFill>
                  <a:srgbClr val="000000"/>
                </a:solidFill>
                <a:latin typeface="+mn-lt"/>
                <a:ea typeface="+mn-ea"/>
              </a:rPr>
              <a:t>April 16, 2013 – </a:t>
            </a:r>
            <a:r>
              <a:rPr lang="en-US" sz="1600" kern="1200" dirty="0" smtClean="0">
                <a:solidFill>
                  <a:srgbClr val="000000"/>
                </a:solidFill>
                <a:effectLst/>
                <a:latin typeface="+mn-lt"/>
                <a:ea typeface="ＭＳ Ｐゴシック" pitchFamily="34" charset="-128"/>
                <a:cs typeface="+mn-cs"/>
              </a:rPr>
              <a:t>Added the References slide. The References slide is required in the Course Introduction module and optional in other modules.</a:t>
            </a:r>
            <a:r>
              <a:rPr lang="en-US" sz="1600" kern="1200" baseline="0" dirty="0" smtClean="0">
                <a:solidFill>
                  <a:srgbClr val="000000"/>
                </a:solidFill>
                <a:effectLst/>
                <a:latin typeface="+mn-lt"/>
                <a:ea typeface="ＭＳ Ｐゴシック" pitchFamily="34" charset="-128"/>
                <a:cs typeface="+mn-cs"/>
              </a:rPr>
              <a:t> </a:t>
            </a:r>
            <a:r>
              <a:rPr lang="en-US" sz="1600" kern="1200" dirty="0" smtClean="0">
                <a:solidFill>
                  <a:srgbClr val="000000"/>
                </a:solidFill>
                <a:effectLst/>
                <a:latin typeface="+mn-lt"/>
                <a:ea typeface="ＭＳ Ｐゴシック" pitchFamily="34" charset="-128"/>
                <a:cs typeface="+mn-cs"/>
              </a:rPr>
              <a:t>The instructions deck gives guidelines on its use, as does the revised module structures document.</a:t>
            </a:r>
          </a:p>
          <a:p>
            <a:pPr algn="l"/>
            <a:r>
              <a:rPr lang="en-US" sz="1600" kern="1200" dirty="0" smtClean="0">
                <a:solidFill>
                  <a:srgbClr val="000000"/>
                </a:solidFill>
                <a:effectLst/>
                <a:latin typeface="+mn-lt"/>
                <a:ea typeface="ＭＳ Ｐゴシック" pitchFamily="34" charset="-128"/>
                <a:cs typeface="+mn-cs"/>
              </a:rPr>
              <a:t>A new lead-in sentence on the Learner Objectives and Review of Learner Objectives slides.</a:t>
            </a:r>
          </a:p>
          <a:p>
            <a:pPr algn="l"/>
            <a:r>
              <a:rPr lang="en-US" sz="1600" kern="1200" baseline="0" dirty="0" smtClean="0">
                <a:solidFill>
                  <a:srgbClr val="000000"/>
                </a:solidFill>
                <a:effectLst/>
                <a:latin typeface="+mn-lt"/>
                <a:ea typeface="ＭＳ Ｐゴシック" pitchFamily="34" charset="-128"/>
                <a:cs typeface="+mn-cs"/>
              </a:rPr>
              <a:t>August 5, 2013 </a:t>
            </a:r>
            <a:r>
              <a:rPr lang="en-US" sz="1600" kern="1200" baseline="0" dirty="0" smtClean="0">
                <a:solidFill>
                  <a:srgbClr val="000000"/>
                </a:solidFill>
                <a:latin typeface="Arial" charset="0"/>
                <a:ea typeface="ＭＳ Ｐゴシック" pitchFamily="34" charset="-128"/>
                <a:cs typeface="+mn-cs"/>
              </a:rPr>
              <a:t>– Modified guidelines to reflect CurrDev Macro slide export image area. Increased main text box size by .5 an inch. Added colons to Lab pages.</a:t>
            </a:r>
          </a:p>
          <a:p>
            <a:pPr algn="l"/>
            <a:r>
              <a:rPr lang="en-US" sz="1600" kern="1200" baseline="0" dirty="0" smtClean="0">
                <a:solidFill>
                  <a:srgbClr val="000000"/>
                </a:solidFill>
                <a:latin typeface="Arial" charset="0"/>
                <a:ea typeface="ＭＳ Ｐゴシック" pitchFamily="34" charset="-128"/>
                <a:cs typeface="+mn-cs"/>
              </a:rPr>
              <a:t>October 10, 2013 – Replaced Revision X with Prerelease which will be removed after Beta.</a:t>
            </a:r>
          </a:p>
          <a:p>
            <a:pPr marL="0" marR="0" indent="0" algn="l" defTabSz="914400" rtl="0" eaLnBrk="1" fontAlgn="base" latinLnBrk="0" hangingPunct="1">
              <a:lnSpc>
                <a:spcPct val="100000"/>
              </a:lnSpc>
              <a:spcBef>
                <a:spcPct val="0"/>
              </a:spcBef>
              <a:spcAft>
                <a:spcPct val="40000"/>
              </a:spcAft>
              <a:buClrTx/>
              <a:buSzTx/>
              <a:buFontTx/>
              <a:buNone/>
              <a:tabLst/>
              <a:defRPr/>
            </a:pPr>
            <a:r>
              <a:rPr lang="en-US" sz="1600" kern="1200" dirty="0" smtClean="0">
                <a:solidFill>
                  <a:srgbClr val="000000"/>
                </a:solidFill>
                <a:latin typeface="Arial" charset="0"/>
                <a:ea typeface="ＭＳ Ｐゴシック" pitchFamily="34" charset="-128"/>
                <a:cs typeface="+mn-cs"/>
              </a:rPr>
              <a:t>January 8, 2014 – Updated</a:t>
            </a:r>
            <a:r>
              <a:rPr lang="en-US" sz="1600" kern="1200" baseline="0" dirty="0" smtClean="0">
                <a:solidFill>
                  <a:srgbClr val="000000"/>
                </a:solidFill>
                <a:latin typeface="Arial" charset="0"/>
                <a:ea typeface="ＭＳ Ｐゴシック" pitchFamily="34" charset="-128"/>
                <a:cs typeface="+mn-cs"/>
              </a:rPr>
              <a:t> copyright to 2014.</a:t>
            </a:r>
          </a:p>
          <a:p>
            <a:pPr marL="0" marR="0" indent="0" algn="l" defTabSz="914400" rtl="0" eaLnBrk="1" fontAlgn="base" latinLnBrk="0" hangingPunct="1">
              <a:lnSpc>
                <a:spcPct val="100000"/>
              </a:lnSpc>
              <a:spcBef>
                <a:spcPct val="0"/>
              </a:spcBef>
              <a:spcAft>
                <a:spcPct val="40000"/>
              </a:spcAft>
              <a:buClrTx/>
              <a:buSzTx/>
              <a:buFontTx/>
              <a:buNone/>
              <a:tabLst/>
              <a:defRPr/>
            </a:pPr>
            <a:r>
              <a:rPr lang="en-US" sz="1600" kern="1200" baseline="0" dirty="0" smtClean="0">
                <a:solidFill>
                  <a:srgbClr val="000000"/>
                </a:solidFill>
                <a:latin typeface="Arial" charset="0"/>
                <a:ea typeface="ＭＳ Ｐゴシック" pitchFamily="34" charset="-128"/>
                <a:cs typeface="+mn-cs"/>
              </a:rPr>
              <a:t>March 25, 2014  </a:t>
            </a:r>
            <a:r>
              <a:rPr lang="en-US" sz="1600" kern="1200" dirty="0" smtClean="0">
                <a:solidFill>
                  <a:srgbClr val="000000"/>
                </a:solidFill>
                <a:latin typeface="Arial" charset="0"/>
                <a:ea typeface="ＭＳ Ｐゴシック" pitchFamily="34" charset="-128"/>
                <a:cs typeface="+mn-cs"/>
              </a:rPr>
              <a:t>–</a:t>
            </a:r>
            <a:r>
              <a:rPr lang="en-US" sz="1600" kern="1200" baseline="0" dirty="0" smtClean="0">
                <a:solidFill>
                  <a:srgbClr val="000000"/>
                </a:solidFill>
                <a:latin typeface="Arial" charset="0"/>
                <a:ea typeface="ＭＳ Ｐゴシック" pitchFamily="34" charset="-128"/>
                <a:cs typeface="+mn-cs"/>
              </a:rPr>
              <a:t> </a:t>
            </a:r>
            <a:r>
              <a:rPr lang="en-US" sz="1600" kern="1200" dirty="0" smtClean="0">
                <a:solidFill>
                  <a:srgbClr val="000000"/>
                </a:solidFill>
                <a:latin typeface="Arial" charset="0"/>
                <a:ea typeface="ＭＳ Ｐゴシック" pitchFamily="34" charset="-128"/>
                <a:cs typeface="+mn-cs"/>
              </a:rPr>
              <a:t>Edit to Typographical Conventions slide “Enter” not “Type”</a:t>
            </a:r>
            <a:r>
              <a:rPr lang="en-US" sz="1600" kern="1200" baseline="0" dirty="0" smtClean="0">
                <a:solidFill>
                  <a:srgbClr val="000000"/>
                </a:solidFill>
                <a:latin typeface="Arial" charset="0"/>
                <a:ea typeface="ＭＳ Ｐゴシック" pitchFamily="34" charset="-128"/>
                <a:cs typeface="+mn-cs"/>
              </a:rPr>
              <a:t>.</a:t>
            </a:r>
          </a:p>
          <a:p>
            <a:pPr algn="l"/>
            <a:endParaRPr lang="en-US" sz="1600" kern="1200" baseline="0" dirty="0" smtClean="0">
              <a:solidFill>
                <a:srgbClr val="000000"/>
              </a:solidFill>
              <a:latin typeface="Arial" charset="0"/>
              <a:ea typeface="ＭＳ Ｐゴシック" pitchFamily="34" charset="-128"/>
              <a:cs typeface="+mn-cs"/>
            </a:endParaRPr>
          </a:p>
        </p:txBody>
      </p:sp>
    </p:spTree>
    <p:extLst>
      <p:ext uri="{BB962C8B-B14F-4D97-AF65-F5344CB8AC3E}">
        <p14:creationId xmlns:p14="http://schemas.microsoft.com/office/powerpoint/2010/main" val="23189075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9" cstate="print"/>
          <a:srcRect/>
          <a:stretch>
            <a:fillRect/>
          </a:stretch>
        </a:blip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314324" y="936625"/>
            <a:ext cx="8382000" cy="500221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0661" name="Line 5"/>
          <p:cNvSpPr>
            <a:spLocks noChangeShapeType="1"/>
          </p:cNvSpPr>
          <p:nvPr/>
        </p:nvSpPr>
        <p:spPr bwMode="auto">
          <a:xfrm>
            <a:off x="184150" y="635000"/>
            <a:ext cx="8775700" cy="0"/>
          </a:xfrm>
          <a:prstGeom prst="line">
            <a:avLst/>
          </a:prstGeom>
          <a:noFill/>
          <a:ln w="52197">
            <a:solidFill>
              <a:schemeClr val="tx2"/>
            </a:solidFill>
            <a:round/>
            <a:headEnd/>
            <a:tailEnd/>
          </a:ln>
        </p:spPr>
        <p:txBody>
          <a:bodyPr wrap="none" anchor="ctr"/>
          <a:lstStyle/>
          <a:p>
            <a:pPr>
              <a:defRPr/>
            </a:pPr>
            <a:endParaRPr lang="en-US" dirty="0"/>
          </a:p>
        </p:txBody>
      </p:sp>
      <p:sp>
        <p:nvSpPr>
          <p:cNvPr id="70662" name="Line 6"/>
          <p:cNvSpPr>
            <a:spLocks noChangeShapeType="1"/>
          </p:cNvSpPr>
          <p:nvPr/>
        </p:nvSpPr>
        <p:spPr bwMode="auto">
          <a:xfrm>
            <a:off x="184150" y="635000"/>
            <a:ext cx="8775700" cy="0"/>
          </a:xfrm>
          <a:prstGeom prst="line">
            <a:avLst/>
          </a:prstGeom>
          <a:noFill/>
          <a:ln w="52197">
            <a:solidFill>
              <a:srgbClr val="003D79"/>
            </a:solidFill>
            <a:round/>
            <a:headEnd/>
            <a:tailEnd/>
          </a:ln>
        </p:spPr>
        <p:txBody>
          <a:bodyPr wrap="none" anchor="ctr"/>
          <a:lstStyle/>
          <a:p>
            <a:pPr>
              <a:defRPr/>
            </a:pPr>
            <a:endParaRPr lang="en-US" dirty="0"/>
          </a:p>
        </p:txBody>
      </p:sp>
      <p:sp>
        <p:nvSpPr>
          <p:cNvPr id="13" name="Date Placeholder 8"/>
          <p:cNvSpPr txBox="1">
            <a:spLocks/>
          </p:cNvSpPr>
          <p:nvPr/>
        </p:nvSpPr>
        <p:spPr bwMode="white">
          <a:xfrm>
            <a:off x="2971800" y="6325268"/>
            <a:ext cx="3200400" cy="365125"/>
          </a:xfrm>
          <a:prstGeom prst="rect">
            <a:avLst/>
          </a:prstGeom>
        </p:spPr>
        <p:txBody>
          <a:bodyPr vert="horz" lIns="91440" tIns="45720" rIns="91440" bIns="45720" rtlCol="0" anchor="ctr"/>
          <a:lstStyle>
            <a:lvl1pPr marL="0" marR="0" indent="0" algn="ctr" defTabSz="914400" rtl="0" eaLnBrk="1" fontAlgn="base" latinLnBrk="0" hangingPunct="1">
              <a:lnSpc>
                <a:spcPct val="100000"/>
              </a:lnSpc>
              <a:spcBef>
                <a:spcPct val="0"/>
              </a:spcBef>
              <a:spcAft>
                <a:spcPct val="0"/>
              </a:spcAft>
              <a:buClrTx/>
              <a:buSzTx/>
              <a:buFontTx/>
              <a:buNone/>
              <a:tabLst/>
              <a:defRPr lang="en-US" sz="1000" kern="1200" smtClean="0">
                <a:solidFill>
                  <a:srgbClr val="FFFFFF"/>
                </a:solidFill>
                <a:latin typeface="+mn-lt"/>
                <a:ea typeface="+mn-ea"/>
                <a:cs typeface="+mn-cs"/>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mn-lt"/>
                <a:ea typeface="+mn-ea"/>
                <a:cs typeface="+mn-cs"/>
              </a:rPr>
              <a:t>2-</a:t>
            </a:r>
            <a:fld id="{A0A03F51-2955-4EA9-BE4E-42B6F90C747F}" type="slidenum">
              <a:rPr kumimoji="0" lang="en-US" sz="1000" b="0" i="0" u="none" strike="noStrike" kern="1200" cap="none" spc="0" normalizeH="0" baseline="0" noProof="0" smtClean="0">
                <a:ln>
                  <a:noFill/>
                </a:ln>
                <a:solidFill>
                  <a:srgbClr val="FFFFFF"/>
                </a:solidFill>
                <a:effectLst/>
                <a:uLnTx/>
                <a:uFillTx/>
                <a:latin typeface="Arial" charset="0"/>
                <a:ea typeface="ＭＳ Ｐゴシック" pitchFamily="34" charset="-128"/>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smtClean="0">
              <a:ln>
                <a:noFill/>
              </a:ln>
              <a:solidFill>
                <a:srgbClr val="FFFFFF"/>
              </a:solidFill>
              <a:effectLst/>
              <a:uLnTx/>
              <a:uFillTx/>
              <a:latin typeface="Arial" charset="0"/>
              <a:ea typeface="ＭＳ Ｐゴシック" pitchFamily="34" charset="-128"/>
              <a:cs typeface="+mn-cs"/>
            </a:endParaRPr>
          </a:p>
        </p:txBody>
      </p:sp>
      <p:sp>
        <p:nvSpPr>
          <p:cNvPr id="10" name="TextBox 9"/>
          <p:cNvSpPr txBox="1"/>
          <p:nvPr userDrawn="1"/>
        </p:nvSpPr>
        <p:spPr bwMode="gray">
          <a:xfrm>
            <a:off x="6729169" y="6696045"/>
            <a:ext cx="2343150" cy="184666"/>
          </a:xfrm>
          <a:prstGeom prst="rect">
            <a:avLst/>
          </a:prstGeom>
          <a:noFill/>
        </p:spPr>
        <p:txBody>
          <a:bodyPr wrap="square" rtlCol="0">
            <a:spAutoFit/>
          </a:bodyPr>
          <a:lstStyle/>
          <a:p>
            <a:pPr algn="r"/>
            <a:r>
              <a:rPr lang="en-US" sz="600" dirty="0" smtClean="0">
                <a:solidFill>
                  <a:schemeClr val="bg2">
                    <a:lumMod val="75000"/>
                  </a:schemeClr>
                </a:solidFill>
              </a:rPr>
              <a:t>© 2014 VMware Inc. All rights reserved</a:t>
            </a:r>
          </a:p>
        </p:txBody>
      </p:sp>
      <p:sp>
        <p:nvSpPr>
          <p:cNvPr id="9" name="TextBox 8"/>
          <p:cNvSpPr txBox="1"/>
          <p:nvPr userDrawn="1"/>
        </p:nvSpPr>
        <p:spPr>
          <a:xfrm>
            <a:off x="182265" y="6384720"/>
            <a:ext cx="1164101" cy="246221"/>
          </a:xfrm>
          <a:prstGeom prst="rect">
            <a:avLst/>
          </a:prstGeom>
          <a:noFill/>
        </p:spPr>
        <p:txBody>
          <a:bodyPr wrap="none" rtlCol="0">
            <a:spAutoFit/>
          </a:bodyPr>
          <a:lstStyle/>
          <a:p>
            <a:pPr marL="0" marR="0" indent="0" algn="l" defTabSz="914400" rtl="0" eaLnBrk="1" fontAlgn="base" latinLnBrk="0" hangingPunct="1">
              <a:lnSpc>
                <a:spcPct val="100000"/>
              </a:lnSpc>
              <a:spcBef>
                <a:spcPct val="0"/>
              </a:spcBef>
              <a:spcAft>
                <a:spcPct val="40000"/>
              </a:spcAft>
              <a:buClrTx/>
              <a:buSzTx/>
              <a:buFontTx/>
              <a:buNone/>
              <a:tabLst/>
              <a:defRPr/>
            </a:pPr>
            <a:r>
              <a:rPr lang="en-US" altLang="en-US" sz="1000" b="0" dirty="0" smtClean="0">
                <a:solidFill>
                  <a:schemeClr val="bg1"/>
                </a:solidFill>
              </a:rPr>
              <a:t>VMware</a:t>
            </a:r>
            <a:r>
              <a:rPr lang="en-US" altLang="en-US" sz="1000" b="0" baseline="0" dirty="0" smtClean="0">
                <a:solidFill>
                  <a:schemeClr val="bg1"/>
                </a:solidFill>
              </a:rPr>
              <a:t> </a:t>
            </a:r>
            <a:r>
              <a:rPr lang="en-US" altLang="en-US" sz="1000" b="0" baseline="0" dirty="0" smtClean="0">
                <a:solidFill>
                  <a:schemeClr val="bg1"/>
                </a:solidFill>
              </a:rPr>
              <a:t>NSX 6.1</a:t>
            </a:r>
            <a:endParaRPr lang="en-US" altLang="en-US" sz="1000" b="0" dirty="0" smtClean="0">
              <a:solidFill>
                <a:schemeClr val="bg1"/>
              </a:solidFill>
            </a:endParaRPr>
          </a:p>
        </p:txBody>
      </p:sp>
      <p:sp>
        <p:nvSpPr>
          <p:cNvPr id="11" name="Title Placeholder 10"/>
          <p:cNvSpPr>
            <a:spLocks noGrp="1"/>
          </p:cNvSpPr>
          <p:nvPr>
            <p:ph type="title"/>
          </p:nvPr>
        </p:nvSpPr>
        <p:spPr>
          <a:xfrm>
            <a:off x="209549" y="123825"/>
            <a:ext cx="8505826" cy="4381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13" r:id="rId1"/>
    <p:sldLayoutId id="2147483728" r:id="rId2"/>
    <p:sldLayoutId id="2147483710" r:id="rId3"/>
    <p:sldLayoutId id="2147483727" r:id="rId4"/>
    <p:sldLayoutId id="2147483712" r:id="rId5"/>
    <p:sldLayoutId id="2147483737" r:id="rId6"/>
    <p:sldLayoutId id="2147483738" r:id="rId7"/>
  </p:sldLayoutIdLst>
  <p:transition>
    <p:fade/>
  </p:transition>
  <p:timing>
    <p:tnLst>
      <p:par>
        <p:cTn id="1" dur="indefinite" restart="never" nodeType="tmRoot"/>
      </p:par>
    </p:tnLst>
  </p:timing>
  <p:hf sldNum="0" hdr="0" dt="0"/>
  <p:txStyles>
    <p:titleStyle>
      <a:lvl1pPr marL="0" indent="0" algn="l" rtl="0" eaLnBrk="1" fontAlgn="base" hangingPunct="1">
        <a:spcBef>
          <a:spcPct val="0"/>
        </a:spcBef>
        <a:spcAft>
          <a:spcPct val="0"/>
        </a:spcAft>
        <a:defRPr sz="2200" b="1">
          <a:solidFill>
            <a:srgbClr val="003D79"/>
          </a:solidFill>
          <a:latin typeface="+mj-lt"/>
          <a:ea typeface="+mj-ea"/>
          <a:cs typeface="+mj-cs"/>
        </a:defRPr>
      </a:lvl1pPr>
      <a:lvl2pPr algn="l" rtl="0" eaLnBrk="1" fontAlgn="base" hangingPunct="1">
        <a:spcBef>
          <a:spcPct val="0"/>
        </a:spcBef>
        <a:spcAft>
          <a:spcPct val="0"/>
        </a:spcAft>
        <a:defRPr sz="2200" b="1">
          <a:solidFill>
            <a:srgbClr val="333333"/>
          </a:solidFill>
          <a:latin typeface="Arial" charset="0"/>
          <a:ea typeface="ＭＳ Ｐゴシック" pitchFamily="34" charset="-128"/>
        </a:defRPr>
      </a:lvl2pPr>
      <a:lvl3pPr algn="l" rtl="0" eaLnBrk="1" fontAlgn="base" hangingPunct="1">
        <a:spcBef>
          <a:spcPct val="0"/>
        </a:spcBef>
        <a:spcAft>
          <a:spcPct val="0"/>
        </a:spcAft>
        <a:defRPr sz="2200" b="1">
          <a:solidFill>
            <a:srgbClr val="333333"/>
          </a:solidFill>
          <a:latin typeface="Arial" charset="0"/>
          <a:ea typeface="ＭＳ Ｐゴシック" pitchFamily="34" charset="-128"/>
        </a:defRPr>
      </a:lvl3pPr>
      <a:lvl4pPr algn="l" rtl="0" eaLnBrk="1" fontAlgn="base" hangingPunct="1">
        <a:spcBef>
          <a:spcPct val="0"/>
        </a:spcBef>
        <a:spcAft>
          <a:spcPct val="0"/>
        </a:spcAft>
        <a:defRPr sz="2200" b="1">
          <a:solidFill>
            <a:srgbClr val="333333"/>
          </a:solidFill>
          <a:latin typeface="Arial" charset="0"/>
          <a:ea typeface="ＭＳ Ｐゴシック" pitchFamily="34" charset="-128"/>
        </a:defRPr>
      </a:lvl4pPr>
      <a:lvl5pPr algn="l" rtl="0" eaLnBrk="1" fontAlgn="base" hangingPunct="1">
        <a:spcBef>
          <a:spcPct val="0"/>
        </a:spcBef>
        <a:spcAft>
          <a:spcPct val="0"/>
        </a:spcAft>
        <a:defRPr sz="2200" b="1">
          <a:solidFill>
            <a:srgbClr val="333333"/>
          </a:solidFill>
          <a:latin typeface="Arial" charset="0"/>
          <a:ea typeface="ＭＳ Ｐゴシック" pitchFamily="34" charset="-128"/>
        </a:defRPr>
      </a:lvl5pPr>
      <a:lvl6pPr marL="457200" algn="l" rtl="0" eaLnBrk="1" fontAlgn="base" hangingPunct="1">
        <a:spcBef>
          <a:spcPct val="0"/>
        </a:spcBef>
        <a:spcAft>
          <a:spcPct val="0"/>
        </a:spcAft>
        <a:defRPr sz="2200" b="1">
          <a:solidFill>
            <a:schemeClr val="tx2"/>
          </a:solidFill>
          <a:latin typeface="Arial" charset="0"/>
          <a:ea typeface="ＭＳ Ｐゴシック" pitchFamily="34" charset="-128"/>
        </a:defRPr>
      </a:lvl6pPr>
      <a:lvl7pPr marL="914400" algn="l" rtl="0" eaLnBrk="1" fontAlgn="base" hangingPunct="1">
        <a:spcBef>
          <a:spcPct val="0"/>
        </a:spcBef>
        <a:spcAft>
          <a:spcPct val="0"/>
        </a:spcAft>
        <a:defRPr sz="2200" b="1">
          <a:solidFill>
            <a:schemeClr val="tx2"/>
          </a:solidFill>
          <a:latin typeface="Arial" charset="0"/>
          <a:ea typeface="ＭＳ Ｐゴシック" pitchFamily="34" charset="-128"/>
        </a:defRPr>
      </a:lvl7pPr>
      <a:lvl8pPr marL="1371600" algn="l" rtl="0" eaLnBrk="1" fontAlgn="base" hangingPunct="1">
        <a:spcBef>
          <a:spcPct val="0"/>
        </a:spcBef>
        <a:spcAft>
          <a:spcPct val="0"/>
        </a:spcAft>
        <a:defRPr sz="2200" b="1">
          <a:solidFill>
            <a:schemeClr val="tx2"/>
          </a:solidFill>
          <a:latin typeface="Arial" charset="0"/>
          <a:ea typeface="ＭＳ Ｐゴシック" pitchFamily="34" charset="-128"/>
        </a:defRPr>
      </a:lvl8pPr>
      <a:lvl9pPr marL="1828800" algn="l" rtl="0" eaLnBrk="1" fontAlgn="base" hangingPunct="1">
        <a:spcBef>
          <a:spcPct val="0"/>
        </a:spcBef>
        <a:spcAft>
          <a:spcPct val="0"/>
        </a:spcAft>
        <a:defRPr sz="2200" b="1">
          <a:solidFill>
            <a:schemeClr val="tx2"/>
          </a:solidFill>
          <a:latin typeface="Arial" charset="0"/>
          <a:ea typeface="ＭＳ Ｐゴシック" pitchFamily="34" charset="-128"/>
        </a:defRPr>
      </a:lvl9pPr>
    </p:titleStyle>
    <p:bodyStyle>
      <a:lvl1pPr marL="0" indent="0" algn="l" rtl="0" eaLnBrk="1" fontAlgn="base" hangingPunct="1">
        <a:lnSpc>
          <a:spcPts val="2400"/>
        </a:lnSpc>
        <a:spcBef>
          <a:spcPts val="1000"/>
        </a:spcBef>
        <a:spcAft>
          <a:spcPct val="0"/>
        </a:spcAft>
        <a:buClr>
          <a:srgbClr val="246978"/>
        </a:buClr>
        <a:buFont typeface="Arial" pitchFamily="34" charset="0"/>
        <a:buNone/>
        <a:defRPr sz="2000" b="1">
          <a:solidFill>
            <a:srgbClr val="000000"/>
          </a:solidFill>
          <a:latin typeface="+mn-lt"/>
          <a:ea typeface="+mn-ea"/>
          <a:cs typeface="+mn-cs"/>
        </a:defRPr>
      </a:lvl1pPr>
      <a:lvl2pPr marL="342900" indent="-342900" algn="l" rtl="0" eaLnBrk="1" fontAlgn="base" hangingPunct="1">
        <a:lnSpc>
          <a:spcPts val="2200"/>
        </a:lnSpc>
        <a:spcBef>
          <a:spcPts val="800"/>
        </a:spcBef>
        <a:spcAft>
          <a:spcPct val="0"/>
        </a:spcAft>
        <a:buClr>
          <a:srgbClr val="246978"/>
        </a:buClr>
        <a:buSzPct val="140000"/>
        <a:buFont typeface="Wingdings" pitchFamily="2" charset="2"/>
        <a:buChar char="§"/>
        <a:defRPr sz="2000">
          <a:solidFill>
            <a:srgbClr val="000000"/>
          </a:solidFill>
          <a:latin typeface="+mn-lt"/>
          <a:ea typeface="+mn-ea"/>
        </a:defRPr>
      </a:lvl2pPr>
      <a:lvl3pPr marL="685800" indent="-285750" algn="l" rtl="0" eaLnBrk="1" fontAlgn="base" hangingPunct="1">
        <a:lnSpc>
          <a:spcPts val="2000"/>
        </a:lnSpc>
        <a:spcBef>
          <a:spcPts val="600"/>
        </a:spcBef>
        <a:spcAft>
          <a:spcPct val="0"/>
        </a:spcAft>
        <a:buClr>
          <a:srgbClr val="246978"/>
        </a:buClr>
        <a:buSzPct val="140000"/>
        <a:buFont typeface="Arial" pitchFamily="34" charset="0"/>
        <a:buChar char="•"/>
        <a:defRPr sz="1800">
          <a:solidFill>
            <a:srgbClr val="000000"/>
          </a:solidFill>
          <a:latin typeface="+mn-lt"/>
          <a:ea typeface="+mn-ea"/>
        </a:defRPr>
      </a:lvl3pPr>
      <a:lvl4pPr marL="1028700" indent="-285750" algn="l" rtl="0" eaLnBrk="1" fontAlgn="base" hangingPunct="1">
        <a:lnSpc>
          <a:spcPts val="2000"/>
        </a:lnSpc>
        <a:spcBef>
          <a:spcPts val="600"/>
        </a:spcBef>
        <a:spcAft>
          <a:spcPct val="0"/>
        </a:spcAft>
        <a:buClr>
          <a:srgbClr val="246978"/>
        </a:buClr>
        <a:buSzPct val="140000"/>
        <a:buFont typeface="Arial" charset="0"/>
        <a:buChar char="­"/>
        <a:tabLst/>
        <a:defRPr sz="1700">
          <a:solidFill>
            <a:srgbClr val="000000"/>
          </a:solidFill>
          <a:latin typeface="+mn-lt"/>
          <a:ea typeface="+mn-ea"/>
        </a:defRPr>
      </a:lvl4pPr>
      <a:lvl5pPr marL="1371600" indent="-285750" algn="l" rtl="0" eaLnBrk="1" fontAlgn="base" hangingPunct="1">
        <a:lnSpc>
          <a:spcPts val="2000"/>
        </a:lnSpc>
        <a:spcBef>
          <a:spcPts val="600"/>
        </a:spcBef>
        <a:spcAft>
          <a:spcPct val="0"/>
        </a:spcAft>
        <a:buClr>
          <a:srgbClr val="246978"/>
        </a:buClr>
        <a:buSzPct val="140000"/>
        <a:buFont typeface="Arial" charset="0"/>
        <a:buChar char="­"/>
        <a:defRPr sz="1600">
          <a:solidFill>
            <a:srgbClr val="000000"/>
          </a:solidFill>
          <a:latin typeface="+mn-lt"/>
          <a:ea typeface="+mn-ea"/>
        </a:defRPr>
      </a:lvl5pPr>
      <a:lvl6pPr marL="16002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6pPr>
      <a:lvl7pPr marL="20574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7pPr>
      <a:lvl8pPr marL="25146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8pPr>
      <a:lvl9pPr marL="2971800" indent="-171450" algn="l" rtl="0" eaLnBrk="1" fontAlgn="base" hangingPunct="1">
        <a:spcBef>
          <a:spcPct val="0"/>
        </a:spcBef>
        <a:spcAft>
          <a:spcPct val="40000"/>
        </a:spcAft>
        <a:buClr>
          <a:schemeClr val="accent2"/>
        </a:buClr>
        <a:buFont typeface="Arial" charset="0"/>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11" Type="http://schemas.microsoft.com/office/2007/relationships/hdphoto" Target="../media/hdphoto1.wdp"/><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5.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51.png"/><Relationship Id="rId12"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4" name="Rectangle 18"/>
          <p:cNvSpPr>
            <a:spLocks noGrp="1" noChangeArrowheads="1"/>
          </p:cNvSpPr>
          <p:nvPr>
            <p:ph type="ctrTitle"/>
          </p:nvPr>
        </p:nvSpPr>
        <p:spPr>
          <a:xfrm>
            <a:off x="266701" y="330200"/>
            <a:ext cx="8572500" cy="533400"/>
          </a:xfrm>
        </p:spPr>
        <p:txBody>
          <a:bodyPr>
            <a:normAutofit fontScale="90000"/>
          </a:bodyPr>
          <a:lstStyle/>
          <a:p>
            <a:r>
              <a:rPr lang="en-US" dirty="0" smtClean="0"/>
              <a:t>VMware NSX </a:t>
            </a:r>
            <a:r>
              <a:rPr lang="en-US" dirty="0" smtClean="0"/>
              <a:t>6.1</a:t>
            </a:r>
            <a:endParaRPr lang="en-US" dirty="0"/>
          </a:p>
        </p:txBody>
      </p:sp>
      <p:sp>
        <p:nvSpPr>
          <p:cNvPr id="34829" name="Rectangle 13"/>
          <p:cNvSpPr>
            <a:spLocks noGrp="1" noChangeArrowheads="1"/>
          </p:cNvSpPr>
          <p:nvPr>
            <p:ph type="subTitle" idx="1"/>
          </p:nvPr>
        </p:nvSpPr>
        <p:spPr>
          <a:xfrm>
            <a:off x="381000" y="1095375"/>
            <a:ext cx="8382000" cy="542925"/>
          </a:xfrm>
        </p:spPr>
        <p:txBody>
          <a:bodyPr/>
          <a:lstStyle/>
          <a:p>
            <a:r>
              <a:rPr lang="en-US" dirty="0" smtClean="0"/>
              <a:t>What’s New</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60"/>
          <p:cNvGrpSpPr/>
          <p:nvPr/>
        </p:nvGrpSpPr>
        <p:grpSpPr>
          <a:xfrm>
            <a:off x="209549" y="723901"/>
            <a:ext cx="8750059" cy="3526058"/>
            <a:chOff x="209549" y="723901"/>
            <a:chExt cx="8750059" cy="3526058"/>
          </a:xfrm>
        </p:grpSpPr>
        <p:sp>
          <p:nvSpPr>
            <p:cNvPr id="81" name="Rounded Rectangle 80"/>
            <p:cNvSpPr/>
            <p:nvPr/>
          </p:nvSpPr>
          <p:spPr bwMode="auto">
            <a:xfrm>
              <a:off x="209549" y="723901"/>
              <a:ext cx="8750059" cy="3408302"/>
            </a:xfrm>
            <a:prstGeom prst="roundRect">
              <a:avLst>
                <a:gd name="adj" fmla="val 3297"/>
              </a:avLst>
            </a:prstGeom>
            <a:solidFill>
              <a:schemeClr val="bg1"/>
            </a:solidFill>
            <a:ln w="12700">
              <a:solidFill>
                <a:schemeClr val="tx1">
                  <a:lumMod val="40000"/>
                  <a:lumOff val="60000"/>
                </a:schemeClr>
              </a:solidFill>
              <a:prstDash val="sysDash"/>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p:nvSpPr>
            <p:cNvPr id="160" name="TextBox 159"/>
            <p:cNvSpPr txBox="1"/>
            <p:nvPr/>
          </p:nvSpPr>
          <p:spPr>
            <a:xfrm>
              <a:off x="7511808" y="3988349"/>
              <a:ext cx="1298817" cy="261610"/>
            </a:xfrm>
            <a:prstGeom prst="rect">
              <a:avLst/>
            </a:prstGeom>
            <a:solidFill>
              <a:schemeClr val="bg1"/>
            </a:solidFill>
          </p:spPr>
          <p:txBody>
            <a:bodyPr wrap="square">
              <a:spAutoFit/>
            </a:bodyPr>
            <a:lstStyle/>
            <a:p>
              <a:pPr algn="ctr">
                <a:defRPr/>
              </a:pPr>
              <a:r>
                <a:rPr lang="en-US" sz="1050" b="1" dirty="0">
                  <a:solidFill>
                    <a:schemeClr val="bg1">
                      <a:lumMod val="50000"/>
                    </a:schemeClr>
                  </a:solidFill>
                </a:rPr>
                <a:t>External Network</a:t>
              </a:r>
            </a:p>
          </p:txBody>
        </p:sp>
      </p:grpSp>
      <p:sp>
        <p:nvSpPr>
          <p:cNvPr id="3" name="Title 2"/>
          <p:cNvSpPr>
            <a:spLocks noGrp="1"/>
          </p:cNvSpPr>
          <p:nvPr>
            <p:ph type="title"/>
          </p:nvPr>
        </p:nvSpPr>
        <p:spPr/>
        <p:txBody>
          <a:bodyPr/>
          <a:lstStyle/>
          <a:p>
            <a:r>
              <a:rPr lang="en-US" dirty="0" smtClean="0"/>
              <a:t>Logical Routing High Availability</a:t>
            </a:r>
            <a:endParaRPr lang="en-US" dirty="0"/>
          </a:p>
        </p:txBody>
      </p:sp>
      <p:sp>
        <p:nvSpPr>
          <p:cNvPr id="4" name="TextBox 3"/>
          <p:cNvSpPr txBox="1"/>
          <p:nvPr/>
        </p:nvSpPr>
        <p:spPr>
          <a:xfrm>
            <a:off x="2229547" y="4924427"/>
            <a:ext cx="1752600" cy="261610"/>
          </a:xfrm>
          <a:prstGeom prst="rect">
            <a:avLst/>
          </a:prstGeom>
          <a:noFill/>
        </p:spPr>
        <p:txBody>
          <a:bodyPr wrap="square">
            <a:spAutoFit/>
          </a:bodyPr>
          <a:lstStyle>
            <a:defPPr>
              <a:defRPr lang="en-US"/>
            </a:defPPr>
            <a:lvl1pPr>
              <a:defRPr sz="1200" b="1">
                <a:solidFill>
                  <a:schemeClr val="accent3"/>
                </a:solidFill>
                <a:ea typeface="ＭＳ Ｐゴシック" charset="0"/>
                <a:cs typeface="ＭＳ Ｐゴシック" charset="0"/>
              </a:defRPr>
            </a:lvl1pPr>
          </a:lstStyle>
          <a:p>
            <a:pPr algn="ctr"/>
            <a:r>
              <a:rPr lang="en-US" sz="1100" dirty="0">
                <a:solidFill>
                  <a:srgbClr val="717074"/>
                </a:solidFill>
              </a:rPr>
              <a:t>DLR Control VM</a:t>
            </a:r>
            <a:endParaRPr lang="en-US" dirty="0">
              <a:solidFill>
                <a:srgbClr val="717074"/>
              </a:solidFill>
            </a:endParaRPr>
          </a:p>
        </p:txBody>
      </p:sp>
      <p:grpSp>
        <p:nvGrpSpPr>
          <p:cNvPr id="51" name="Group 50"/>
          <p:cNvGrpSpPr/>
          <p:nvPr/>
        </p:nvGrpSpPr>
        <p:grpSpPr>
          <a:xfrm>
            <a:off x="4755257" y="790804"/>
            <a:ext cx="4204351" cy="3120127"/>
            <a:chOff x="6462061" y="1524000"/>
            <a:chExt cx="4204351" cy="3120127"/>
          </a:xfrm>
        </p:grpSpPr>
        <p:grpSp>
          <p:nvGrpSpPr>
            <p:cNvPr id="52" name="Group 51"/>
            <p:cNvGrpSpPr/>
            <p:nvPr/>
          </p:nvGrpSpPr>
          <p:grpSpPr>
            <a:xfrm>
              <a:off x="6462061" y="1981200"/>
              <a:ext cx="4204351" cy="2662927"/>
              <a:chOff x="6462061" y="1981200"/>
              <a:chExt cx="4204351" cy="2662927"/>
            </a:xfrm>
          </p:grpSpPr>
          <p:pic>
            <p:nvPicPr>
              <p:cNvPr id="55" name="Picture 54"/>
              <p:cNvPicPr>
                <a:picLocks noChangeAspect="1"/>
              </p:cNvPicPr>
              <p:nvPr/>
            </p:nvPicPr>
            <p:blipFill>
              <a:blip r:embed="rId3"/>
              <a:stretch>
                <a:fillRect/>
              </a:stretch>
            </p:blipFill>
            <p:spPr>
              <a:xfrm>
                <a:off x="8228012" y="1981200"/>
                <a:ext cx="2438400" cy="2196065"/>
              </a:xfrm>
              <a:prstGeom prst="rect">
                <a:avLst/>
              </a:prstGeom>
            </p:spPr>
          </p:pic>
          <p:sp>
            <p:nvSpPr>
              <p:cNvPr id="56" name="Left Arrow 55"/>
              <p:cNvSpPr/>
              <p:nvPr/>
            </p:nvSpPr>
            <p:spPr>
              <a:xfrm rot="20271223" flipH="1">
                <a:off x="6462061" y="4385264"/>
                <a:ext cx="1909557" cy="258863"/>
              </a:xfrm>
              <a:prstGeom prst="leftArrow">
                <a:avLst/>
              </a:prstGeom>
              <a:solidFill>
                <a:srgbClr val="2A5D21"/>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sp>
          <p:nvSpPr>
            <p:cNvPr id="53" name="Rounded Rectangle 52"/>
            <p:cNvSpPr/>
            <p:nvPr/>
          </p:nvSpPr>
          <p:spPr>
            <a:xfrm>
              <a:off x="8304212" y="1524000"/>
              <a:ext cx="2209800" cy="2819400"/>
            </a:xfrm>
            <a:prstGeom prst="roundRect">
              <a:avLst/>
            </a:prstGeom>
            <a:noFill/>
            <a:ln>
              <a:solidFill>
                <a:srgbClr val="387C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54" name="TextBox 53"/>
            <p:cNvSpPr txBox="1"/>
            <p:nvPr/>
          </p:nvSpPr>
          <p:spPr>
            <a:xfrm>
              <a:off x="8500155" y="1600200"/>
              <a:ext cx="1752600" cy="195943"/>
            </a:xfrm>
            <a:prstGeom prst="rect">
              <a:avLst/>
            </a:prstGeom>
            <a:noFill/>
          </p:spPr>
          <p:txBody>
            <a:bodyPr wrap="none" lIns="0" tIns="0" rIns="0" bIns="0" rtlCol="0">
              <a:noAutofit/>
            </a:bodyPr>
            <a:lstStyle/>
            <a:p>
              <a:pPr>
                <a:lnSpc>
                  <a:spcPct val="90000"/>
                </a:lnSpc>
              </a:pPr>
              <a:r>
                <a:rPr lang="en-US" sz="1200" dirty="0">
                  <a:solidFill>
                    <a:srgbClr val="800000"/>
                  </a:solidFill>
                </a:rPr>
                <a:t>ECMP HA Model</a:t>
              </a:r>
              <a:endParaRPr lang="en-US" sz="1600" dirty="0">
                <a:solidFill>
                  <a:srgbClr val="800000"/>
                </a:solidFill>
              </a:endParaRPr>
            </a:p>
          </p:txBody>
        </p:sp>
      </p:grpSp>
      <p:grpSp>
        <p:nvGrpSpPr>
          <p:cNvPr id="57" name="Group 56"/>
          <p:cNvGrpSpPr/>
          <p:nvPr/>
        </p:nvGrpSpPr>
        <p:grpSpPr>
          <a:xfrm>
            <a:off x="344834" y="813003"/>
            <a:ext cx="3603344" cy="3121931"/>
            <a:chOff x="1133001" y="1447800"/>
            <a:chExt cx="4041820" cy="3121931"/>
          </a:xfrm>
        </p:grpSpPr>
        <p:grpSp>
          <p:nvGrpSpPr>
            <p:cNvPr id="58" name="Group 57"/>
            <p:cNvGrpSpPr/>
            <p:nvPr/>
          </p:nvGrpSpPr>
          <p:grpSpPr>
            <a:xfrm>
              <a:off x="1133001" y="1447800"/>
              <a:ext cx="2257778" cy="2743200"/>
              <a:chOff x="1796303" y="1524000"/>
              <a:chExt cx="1905000" cy="2743200"/>
            </a:xfrm>
          </p:grpSpPr>
          <p:pic>
            <p:nvPicPr>
              <p:cNvPr id="60" name="Picture 59"/>
              <p:cNvPicPr>
                <a:picLocks noChangeAspect="1"/>
              </p:cNvPicPr>
              <p:nvPr/>
            </p:nvPicPr>
            <p:blipFill>
              <a:blip r:embed="rId4"/>
              <a:stretch>
                <a:fillRect/>
              </a:stretch>
            </p:blipFill>
            <p:spPr>
              <a:xfrm>
                <a:off x="1796303" y="1905000"/>
                <a:ext cx="1905000" cy="2231819"/>
              </a:xfrm>
              <a:prstGeom prst="rect">
                <a:avLst/>
              </a:prstGeom>
            </p:spPr>
          </p:pic>
          <p:sp>
            <p:nvSpPr>
              <p:cNvPr id="61" name="Rounded Rectangle 60"/>
              <p:cNvSpPr/>
              <p:nvPr/>
            </p:nvSpPr>
            <p:spPr>
              <a:xfrm>
                <a:off x="1827212" y="1524000"/>
                <a:ext cx="1828800" cy="2743200"/>
              </a:xfrm>
              <a:prstGeom prst="roundRect">
                <a:avLst/>
              </a:prstGeom>
              <a:noFill/>
              <a:ln>
                <a:solidFill>
                  <a:srgbClr val="387C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2" name="TextBox 61"/>
              <p:cNvSpPr txBox="1"/>
              <p:nvPr/>
            </p:nvSpPr>
            <p:spPr>
              <a:xfrm>
                <a:off x="1870076" y="1647825"/>
                <a:ext cx="1752600" cy="195943"/>
              </a:xfrm>
              <a:prstGeom prst="rect">
                <a:avLst/>
              </a:prstGeom>
              <a:noFill/>
            </p:spPr>
            <p:txBody>
              <a:bodyPr wrap="none" lIns="0" tIns="0" rIns="0" bIns="0" rtlCol="0">
                <a:noAutofit/>
              </a:bodyPr>
              <a:lstStyle/>
              <a:p>
                <a:pPr>
                  <a:lnSpc>
                    <a:spcPct val="90000"/>
                  </a:lnSpc>
                </a:pPr>
                <a:r>
                  <a:rPr lang="en-US" sz="1100" dirty="0">
                    <a:solidFill>
                      <a:srgbClr val="800000"/>
                    </a:solidFill>
                  </a:rPr>
                  <a:t>Active/Standby HA Model</a:t>
                </a:r>
                <a:endParaRPr lang="en-US" sz="1400" dirty="0">
                  <a:solidFill>
                    <a:srgbClr val="800000"/>
                  </a:solidFill>
                </a:endParaRPr>
              </a:p>
            </p:txBody>
          </p:sp>
        </p:grpSp>
        <p:sp>
          <p:nvSpPr>
            <p:cNvPr id="59" name="Left Arrow 58"/>
            <p:cNvSpPr/>
            <p:nvPr/>
          </p:nvSpPr>
          <p:spPr>
            <a:xfrm rot="1328777">
              <a:off x="3225976" y="4310868"/>
              <a:ext cx="1948845" cy="258863"/>
            </a:xfrm>
            <a:prstGeom prst="leftArrow">
              <a:avLst/>
            </a:prstGeom>
            <a:solidFill>
              <a:schemeClr val="accent6">
                <a:lumMod val="75000"/>
              </a:scheme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grpSp>
        <p:nvGrpSpPr>
          <p:cNvPr id="64" name="Group 63"/>
          <p:cNvGrpSpPr/>
          <p:nvPr/>
        </p:nvGrpSpPr>
        <p:grpSpPr>
          <a:xfrm>
            <a:off x="3297115" y="808906"/>
            <a:ext cx="2186500" cy="3123809"/>
            <a:chOff x="4711614" y="838200"/>
            <a:chExt cx="2514601" cy="3123809"/>
          </a:xfrm>
        </p:grpSpPr>
        <p:grpSp>
          <p:nvGrpSpPr>
            <p:cNvPr id="65" name="Group 64"/>
            <p:cNvGrpSpPr/>
            <p:nvPr/>
          </p:nvGrpSpPr>
          <p:grpSpPr>
            <a:xfrm>
              <a:off x="4711614" y="838200"/>
              <a:ext cx="2514601" cy="2743200"/>
              <a:chOff x="8218845" y="1447800"/>
              <a:chExt cx="2057400" cy="2743200"/>
            </a:xfrm>
          </p:grpSpPr>
          <p:pic>
            <p:nvPicPr>
              <p:cNvPr id="67" name="Picture 66"/>
              <p:cNvPicPr>
                <a:picLocks noChangeAspect="1"/>
              </p:cNvPicPr>
              <p:nvPr/>
            </p:nvPicPr>
            <p:blipFill>
              <a:blip r:embed="rId5"/>
              <a:stretch>
                <a:fillRect/>
              </a:stretch>
            </p:blipFill>
            <p:spPr>
              <a:xfrm>
                <a:off x="8218845" y="1752600"/>
                <a:ext cx="2057400" cy="2362200"/>
              </a:xfrm>
              <a:prstGeom prst="rect">
                <a:avLst/>
              </a:prstGeom>
            </p:spPr>
          </p:pic>
          <p:sp>
            <p:nvSpPr>
              <p:cNvPr id="68" name="Rounded Rectangle 67"/>
              <p:cNvSpPr/>
              <p:nvPr/>
            </p:nvSpPr>
            <p:spPr>
              <a:xfrm>
                <a:off x="8304212" y="1447800"/>
                <a:ext cx="1828800" cy="2743200"/>
              </a:xfrm>
              <a:prstGeom prst="roundRect">
                <a:avLst/>
              </a:prstGeom>
              <a:noFill/>
              <a:ln>
                <a:solidFill>
                  <a:srgbClr val="387C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69" name="TextBox 68"/>
              <p:cNvSpPr txBox="1"/>
              <p:nvPr/>
            </p:nvSpPr>
            <p:spPr>
              <a:xfrm>
                <a:off x="8317918" y="1543050"/>
                <a:ext cx="1752600" cy="195943"/>
              </a:xfrm>
              <a:prstGeom prst="rect">
                <a:avLst/>
              </a:prstGeom>
              <a:noFill/>
            </p:spPr>
            <p:txBody>
              <a:bodyPr wrap="none" lIns="0" tIns="0" rIns="0" bIns="0" rtlCol="0">
                <a:noAutofit/>
              </a:bodyPr>
              <a:lstStyle/>
              <a:p>
                <a:pPr>
                  <a:lnSpc>
                    <a:spcPct val="90000"/>
                  </a:lnSpc>
                </a:pPr>
                <a:r>
                  <a:rPr lang="en-US" sz="1200" dirty="0">
                    <a:solidFill>
                      <a:srgbClr val="800000"/>
                    </a:solidFill>
                  </a:rPr>
                  <a:t>Standalone HA Model</a:t>
                </a:r>
                <a:endParaRPr lang="en-US" sz="1600" dirty="0">
                  <a:solidFill>
                    <a:srgbClr val="800000"/>
                  </a:solidFill>
                </a:endParaRPr>
              </a:p>
            </p:txBody>
          </p:sp>
        </p:grpSp>
        <p:sp>
          <p:nvSpPr>
            <p:cNvPr id="66" name="Left Arrow 65"/>
            <p:cNvSpPr/>
            <p:nvPr/>
          </p:nvSpPr>
          <p:spPr>
            <a:xfrm rot="5400000">
              <a:off x="5779876" y="3627061"/>
              <a:ext cx="379661" cy="290235"/>
            </a:xfrm>
            <a:prstGeom prst="leftArrow">
              <a:avLst/>
            </a:prstGeom>
            <a:solidFill>
              <a:srgbClr val="2A5D21"/>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grpSp>
        <p:nvGrpSpPr>
          <p:cNvPr id="70" name="Group 69"/>
          <p:cNvGrpSpPr/>
          <p:nvPr/>
        </p:nvGrpSpPr>
        <p:grpSpPr>
          <a:xfrm>
            <a:off x="275901" y="4783611"/>
            <a:ext cx="2290723" cy="1143000"/>
            <a:chOff x="912812" y="4876800"/>
            <a:chExt cx="2290723" cy="1143000"/>
          </a:xfrm>
        </p:grpSpPr>
        <p:sp>
          <p:nvSpPr>
            <p:cNvPr id="71" name="Rounded Rectangle 70"/>
            <p:cNvSpPr/>
            <p:nvPr/>
          </p:nvSpPr>
          <p:spPr>
            <a:xfrm>
              <a:off x="912812" y="4876800"/>
              <a:ext cx="2133600" cy="1143000"/>
            </a:xfrm>
            <a:prstGeom prst="round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7612" y="5203371"/>
              <a:ext cx="557831" cy="560102"/>
            </a:xfrm>
            <a:prstGeom prst="rect">
              <a:avLst/>
            </a:prstGeom>
            <a:noFill/>
          </p:spPr>
        </p:pic>
        <p:sp>
          <p:nvSpPr>
            <p:cNvPr id="73" name="TextBox 72"/>
            <p:cNvSpPr txBox="1"/>
            <p:nvPr/>
          </p:nvSpPr>
          <p:spPr>
            <a:xfrm>
              <a:off x="1293812" y="5774871"/>
              <a:ext cx="533400" cy="244929"/>
            </a:xfrm>
            <a:prstGeom prst="rect">
              <a:avLst/>
            </a:prstGeom>
            <a:noFill/>
          </p:spPr>
          <p:txBody>
            <a:bodyPr wrap="none" lIns="0" tIns="0" rIns="0" bIns="0" rtlCol="0">
              <a:noAutofit/>
            </a:bodyPr>
            <a:lstStyle/>
            <a:p>
              <a:pPr>
                <a:lnSpc>
                  <a:spcPct val="90000"/>
                </a:lnSpc>
              </a:pPr>
              <a:r>
                <a:rPr lang="en-US" sz="1200" dirty="0">
                  <a:solidFill>
                    <a:srgbClr val="387C2C"/>
                  </a:solidFill>
                </a:rPr>
                <a:t>Active</a:t>
              </a:r>
              <a:endParaRPr lang="en-US" sz="1600" dirty="0">
                <a:solidFill>
                  <a:srgbClr val="387C2C"/>
                </a:solidFill>
              </a:endParaRPr>
            </a:p>
          </p:txBody>
        </p:sp>
        <p:sp>
          <p:nvSpPr>
            <p:cNvPr id="74" name="TextBox 73"/>
            <p:cNvSpPr txBox="1"/>
            <p:nvPr/>
          </p:nvSpPr>
          <p:spPr>
            <a:xfrm>
              <a:off x="2208212" y="5774871"/>
              <a:ext cx="533400" cy="244929"/>
            </a:xfrm>
            <a:prstGeom prst="rect">
              <a:avLst/>
            </a:prstGeom>
            <a:noFill/>
          </p:spPr>
          <p:txBody>
            <a:bodyPr wrap="none" lIns="0" tIns="0" rIns="0" bIns="0" rtlCol="0">
              <a:noAutofit/>
            </a:bodyPr>
            <a:lstStyle/>
            <a:p>
              <a:pPr>
                <a:lnSpc>
                  <a:spcPct val="90000"/>
                </a:lnSpc>
              </a:pPr>
              <a:r>
                <a:rPr lang="en-US" sz="1200" dirty="0">
                  <a:solidFill>
                    <a:srgbClr val="FF6600"/>
                  </a:solidFill>
                </a:rPr>
                <a:t>Standby</a:t>
              </a:r>
              <a:endParaRPr lang="en-US" sz="1600" dirty="0">
                <a:solidFill>
                  <a:srgbClr val="FF6600"/>
                </a:solidFill>
              </a:endParaRPr>
            </a:p>
          </p:txBody>
        </p:sp>
        <p:cxnSp>
          <p:nvCxnSpPr>
            <p:cNvPr id="75" name="Straight Arrow Connector 74"/>
            <p:cNvCxnSpPr/>
            <p:nvPr/>
          </p:nvCxnSpPr>
          <p:spPr>
            <a:xfrm>
              <a:off x="1751012" y="5448300"/>
              <a:ext cx="457200" cy="0"/>
            </a:xfrm>
            <a:prstGeom prst="straightConnector1">
              <a:avLst/>
            </a:prstGeom>
            <a:noFill/>
            <a:ln w="19050">
              <a:solidFill>
                <a:srgbClr val="008000"/>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741487" y="4967968"/>
              <a:ext cx="533400" cy="244929"/>
            </a:xfrm>
            <a:prstGeom prst="rect">
              <a:avLst/>
            </a:prstGeom>
            <a:noFill/>
          </p:spPr>
          <p:txBody>
            <a:bodyPr wrap="none" lIns="0" tIns="0" rIns="0" bIns="0" rtlCol="0">
              <a:noAutofit/>
            </a:bodyPr>
            <a:lstStyle/>
            <a:p>
              <a:pPr>
                <a:lnSpc>
                  <a:spcPct val="90000"/>
                </a:lnSpc>
              </a:pPr>
              <a:r>
                <a:rPr lang="en-US" sz="1200" dirty="0">
                  <a:solidFill>
                    <a:srgbClr val="800000"/>
                  </a:solidFill>
                </a:rPr>
                <a:t>Active/Standby HA Model</a:t>
              </a:r>
              <a:endParaRPr lang="en-US" sz="1600" dirty="0">
                <a:solidFill>
                  <a:srgbClr val="800000"/>
                </a:solidFill>
              </a:endParaRPr>
            </a:p>
          </p:txBody>
        </p:sp>
        <p:sp>
          <p:nvSpPr>
            <p:cNvPr id="77" name="Left Arrow 76"/>
            <p:cNvSpPr/>
            <p:nvPr/>
          </p:nvSpPr>
          <p:spPr>
            <a:xfrm>
              <a:off x="2817066" y="5261457"/>
              <a:ext cx="386469" cy="258863"/>
            </a:xfrm>
            <a:prstGeom prst="leftArrow">
              <a:avLst/>
            </a:prstGeom>
            <a:solidFill>
              <a:schemeClr val="accent1">
                <a:lumMod val="75000"/>
              </a:scheme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78" name="Group 77"/>
            <p:cNvGrpSpPr/>
            <p:nvPr/>
          </p:nvGrpSpPr>
          <p:grpSpPr>
            <a:xfrm>
              <a:off x="2208212" y="5192238"/>
              <a:ext cx="528598" cy="522762"/>
              <a:chOff x="8860835" y="4648200"/>
              <a:chExt cx="1630490" cy="1527987"/>
            </a:xfrm>
          </p:grpSpPr>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0835" y="4648200"/>
                <a:ext cx="1630490" cy="1527987"/>
              </a:xfrm>
              <a:prstGeom prst="rect">
                <a:avLst/>
              </a:prstGeom>
            </p:spPr>
          </p:pic>
          <p:sp>
            <p:nvSpPr>
              <p:cNvPr id="80" name="Oval 79"/>
              <p:cNvSpPr/>
              <p:nvPr/>
            </p:nvSpPr>
            <p:spPr>
              <a:xfrm>
                <a:off x="8990012" y="4800599"/>
                <a:ext cx="1371600" cy="1219200"/>
              </a:xfrm>
              <a:prstGeom prst="ellipse">
                <a:avLst/>
              </a:prstGeom>
              <a:solidFill>
                <a:schemeClr val="bg1">
                  <a:lumMod val="85000"/>
                  <a:alpha val="72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grpSp>
      <p:grpSp>
        <p:nvGrpSpPr>
          <p:cNvPr id="5" name="Group 4"/>
          <p:cNvGrpSpPr/>
          <p:nvPr/>
        </p:nvGrpSpPr>
        <p:grpSpPr>
          <a:xfrm>
            <a:off x="2638381" y="4242218"/>
            <a:ext cx="3733800" cy="1892230"/>
            <a:chOff x="4113212" y="4584770"/>
            <a:chExt cx="3733800" cy="1892230"/>
          </a:xfrm>
        </p:grpSpPr>
        <p:cxnSp>
          <p:nvCxnSpPr>
            <p:cNvPr id="6" name="Straight Connector 5"/>
            <p:cNvCxnSpPr/>
            <p:nvPr/>
          </p:nvCxnSpPr>
          <p:spPr bwMode="auto">
            <a:xfrm flipV="1">
              <a:off x="5865812" y="4584770"/>
              <a:ext cx="0" cy="368230"/>
            </a:xfrm>
            <a:prstGeom prst="line">
              <a:avLst/>
            </a:prstGeom>
            <a:solidFill>
              <a:srgbClr val="0095D3"/>
            </a:solidFill>
            <a:ln w="28575" cap="flat" cmpd="sng" algn="ctr">
              <a:solidFill>
                <a:schemeClr val="accent1"/>
              </a:solidFill>
              <a:prstDash val="solid"/>
              <a:round/>
              <a:headEnd type="none" w="med" len="med"/>
              <a:tailEnd type="none" w="med" len="med"/>
            </a:ln>
            <a:effectLst/>
          </p:spPr>
        </p:cxnSp>
        <p:cxnSp>
          <p:nvCxnSpPr>
            <p:cNvPr id="9" name="Straight Connector 8"/>
            <p:cNvCxnSpPr/>
            <p:nvPr/>
          </p:nvCxnSpPr>
          <p:spPr bwMode="auto">
            <a:xfrm flipV="1">
              <a:off x="5906263" y="4912513"/>
              <a:ext cx="8141" cy="595865"/>
            </a:xfrm>
            <a:prstGeom prst="line">
              <a:avLst/>
            </a:prstGeom>
            <a:solidFill>
              <a:srgbClr val="0095D3"/>
            </a:solidFill>
            <a:ln w="28575" cap="flat" cmpd="sng" algn="ctr">
              <a:solidFill>
                <a:schemeClr val="tx2"/>
              </a:solidFill>
              <a:prstDash val="solid"/>
              <a:round/>
              <a:headEnd type="none" w="med" len="med"/>
              <a:tailEnd type="none" w="med" len="med"/>
            </a:ln>
            <a:effectLst/>
          </p:spPr>
        </p:cxnSp>
        <p:grpSp>
          <p:nvGrpSpPr>
            <p:cNvPr id="10" name="Group 9"/>
            <p:cNvGrpSpPr/>
            <p:nvPr/>
          </p:nvGrpSpPr>
          <p:grpSpPr>
            <a:xfrm>
              <a:off x="4380477" y="5852443"/>
              <a:ext cx="2829418" cy="624557"/>
              <a:chOff x="2908858" y="4502023"/>
              <a:chExt cx="2550279" cy="821332"/>
            </a:xfrm>
          </p:grpSpPr>
          <p:cxnSp>
            <p:nvCxnSpPr>
              <p:cNvPr id="19" name="Straight Connector 18"/>
              <p:cNvCxnSpPr/>
              <p:nvPr/>
            </p:nvCxnSpPr>
            <p:spPr bwMode="auto">
              <a:xfrm>
                <a:off x="3894486" y="4502023"/>
                <a:ext cx="0" cy="422400"/>
              </a:xfrm>
              <a:prstGeom prst="line">
                <a:avLst/>
              </a:prstGeom>
              <a:solidFill>
                <a:srgbClr val="0095D3"/>
              </a:solidFill>
              <a:ln w="28575" cap="flat" cmpd="sng" algn="ctr">
                <a:solidFill>
                  <a:schemeClr val="accent1"/>
                </a:solidFill>
                <a:prstDash val="solid"/>
                <a:round/>
                <a:headEnd type="none" w="med" len="med"/>
                <a:tailEnd type="none" w="med" len="med"/>
              </a:ln>
              <a:effectLst/>
            </p:spPr>
          </p:cxnSp>
          <p:cxnSp>
            <p:nvCxnSpPr>
              <p:cNvPr id="20" name="Straight Connector 19"/>
              <p:cNvCxnSpPr/>
              <p:nvPr/>
            </p:nvCxnSpPr>
            <p:spPr bwMode="auto">
              <a:xfrm>
                <a:off x="5094355" y="4502481"/>
                <a:ext cx="0" cy="422400"/>
              </a:xfrm>
              <a:prstGeom prst="line">
                <a:avLst/>
              </a:prstGeom>
              <a:solidFill>
                <a:srgbClr val="0095D3"/>
              </a:solidFill>
              <a:ln w="28575" cap="flat" cmpd="sng" algn="ctr">
                <a:solidFill>
                  <a:schemeClr val="accent5"/>
                </a:solidFill>
                <a:prstDash val="solid"/>
                <a:round/>
                <a:headEnd type="none" w="med" len="med"/>
                <a:tailEnd type="none" w="med" len="med"/>
              </a:ln>
              <a:effectLst/>
            </p:spPr>
          </p:cxnSp>
          <p:grpSp>
            <p:nvGrpSpPr>
              <p:cNvPr id="21" name="Group 20"/>
              <p:cNvGrpSpPr/>
              <p:nvPr/>
            </p:nvGrpSpPr>
            <p:grpSpPr>
              <a:xfrm>
                <a:off x="2997498" y="4934316"/>
                <a:ext cx="1036394" cy="379873"/>
                <a:chOff x="336091" y="4830662"/>
                <a:chExt cx="1788125" cy="655406"/>
              </a:xfrm>
            </p:grpSpPr>
            <p:cxnSp>
              <p:nvCxnSpPr>
                <p:cNvPr id="46" name="Straight Connector 45"/>
                <p:cNvCxnSpPr/>
                <p:nvPr/>
              </p:nvCxnSpPr>
              <p:spPr bwMode="auto">
                <a:xfrm flipH="1">
                  <a:off x="336091" y="4830662"/>
                  <a:ext cx="1691185" cy="21117"/>
                </a:xfrm>
                <a:prstGeom prst="line">
                  <a:avLst/>
                </a:prstGeom>
                <a:solidFill>
                  <a:srgbClr val="0095D3"/>
                </a:solidFill>
                <a:ln w="28575" cap="flat" cmpd="sng" algn="ctr">
                  <a:solidFill>
                    <a:schemeClr val="accent1"/>
                  </a:solidFill>
                  <a:prstDash val="solid"/>
                  <a:round/>
                  <a:headEnd type="none" w="med" len="med"/>
                  <a:tailEnd type="none" w="med" len="med"/>
                </a:ln>
                <a:effectLst/>
              </p:spPr>
            </p:cxnSp>
            <p:pic>
              <p:nvPicPr>
                <p:cNvPr id="4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794" y="5078081"/>
                  <a:ext cx="4699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 name="Straight Connector 47"/>
                <p:cNvCxnSpPr>
                  <a:endCxn id="47" idx="0"/>
                </p:cNvCxnSpPr>
                <p:nvPr/>
              </p:nvCxnSpPr>
              <p:spPr bwMode="auto">
                <a:xfrm>
                  <a:off x="895744" y="4834647"/>
                  <a:ext cx="0" cy="243434"/>
                </a:xfrm>
                <a:prstGeom prst="line">
                  <a:avLst/>
                </a:prstGeom>
                <a:solidFill>
                  <a:srgbClr val="0095D3"/>
                </a:solidFill>
                <a:ln w="28575" cap="flat" cmpd="sng" algn="ctr">
                  <a:solidFill>
                    <a:schemeClr val="accent1"/>
                  </a:solidFill>
                  <a:prstDash val="solid"/>
                  <a:round/>
                  <a:headEnd type="none" w="med" len="med"/>
                  <a:tailEnd type="none" w="med" len="med"/>
                </a:ln>
                <a:effectLst/>
              </p:spPr>
            </p:cxnSp>
            <p:pic>
              <p:nvPicPr>
                <p:cNvPr id="4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54316" y="5078081"/>
                  <a:ext cx="4699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Straight Connector 49"/>
                <p:cNvCxnSpPr>
                  <a:endCxn id="49" idx="0"/>
                </p:cNvCxnSpPr>
                <p:nvPr/>
              </p:nvCxnSpPr>
              <p:spPr bwMode="auto">
                <a:xfrm>
                  <a:off x="1889266" y="4834647"/>
                  <a:ext cx="0" cy="243434"/>
                </a:xfrm>
                <a:prstGeom prst="line">
                  <a:avLst/>
                </a:prstGeom>
                <a:solidFill>
                  <a:srgbClr val="0095D3"/>
                </a:solidFill>
                <a:ln w="28575" cap="flat" cmpd="sng" algn="ctr">
                  <a:solidFill>
                    <a:schemeClr val="accent1"/>
                  </a:solidFill>
                  <a:prstDash val="solid"/>
                  <a:round/>
                  <a:headEnd type="none" w="med" len="med"/>
                  <a:tailEnd type="none" w="med" len="med"/>
                </a:ln>
                <a:effectLst/>
              </p:spPr>
            </p:cxnSp>
          </p:grpSp>
          <p:sp>
            <p:nvSpPr>
              <p:cNvPr id="22" name="TextBox 21"/>
              <p:cNvSpPr txBox="1"/>
              <p:nvPr/>
            </p:nvSpPr>
            <p:spPr>
              <a:xfrm>
                <a:off x="3420063" y="4636144"/>
                <a:ext cx="438081" cy="303559"/>
              </a:xfrm>
              <a:prstGeom prst="rect">
                <a:avLst/>
              </a:prstGeom>
              <a:noFill/>
            </p:spPr>
            <p:txBody>
              <a:bodyPr wrap="none" rtlCol="0">
                <a:spAutoFit/>
              </a:bodyPr>
              <a:lstStyle/>
              <a:p>
                <a:r>
                  <a:rPr lang="fr-FR" sz="900" dirty="0">
                    <a:solidFill>
                      <a:srgbClr val="717074"/>
                    </a:solidFill>
                    <a:ea typeface="ＭＳ Ｐゴシック"/>
                  </a:rPr>
                  <a:t>Web1</a:t>
                </a:r>
                <a:endParaRPr lang="en-US" sz="900" dirty="0" err="1">
                  <a:solidFill>
                    <a:srgbClr val="717074"/>
                  </a:solidFill>
                  <a:ea typeface="ＭＳ Ｐゴシック"/>
                </a:endParaRPr>
              </a:p>
            </p:txBody>
          </p:sp>
          <p:grpSp>
            <p:nvGrpSpPr>
              <p:cNvPr id="23" name="Group 22"/>
              <p:cNvGrpSpPr/>
              <p:nvPr/>
            </p:nvGrpSpPr>
            <p:grpSpPr>
              <a:xfrm>
                <a:off x="4109873" y="4936729"/>
                <a:ext cx="728647" cy="377564"/>
                <a:chOff x="2458194" y="4834829"/>
                <a:chExt cx="1257150" cy="651421"/>
              </a:xfrm>
            </p:grpSpPr>
            <p:pic>
              <p:nvPicPr>
                <p:cNvPr id="4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44501" y="5078263"/>
                  <a:ext cx="4699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4" name="Straight Connector 43"/>
                <p:cNvCxnSpPr/>
                <p:nvPr/>
              </p:nvCxnSpPr>
              <p:spPr bwMode="auto">
                <a:xfrm flipH="1">
                  <a:off x="2458194" y="4834829"/>
                  <a:ext cx="1257150" cy="0"/>
                </a:xfrm>
                <a:prstGeom prst="line">
                  <a:avLst/>
                </a:prstGeom>
                <a:solidFill>
                  <a:srgbClr val="0095D3"/>
                </a:solidFill>
                <a:ln w="28575" cap="flat" cmpd="sng" algn="ctr">
                  <a:solidFill>
                    <a:schemeClr val="accent4"/>
                  </a:solidFill>
                  <a:prstDash val="solid"/>
                  <a:round/>
                  <a:headEnd type="none" w="med" len="med"/>
                  <a:tailEnd type="none" w="med" len="med"/>
                </a:ln>
                <a:effectLst/>
              </p:spPr>
            </p:cxnSp>
            <p:cxnSp>
              <p:nvCxnSpPr>
                <p:cNvPr id="45" name="Straight Connector 44"/>
                <p:cNvCxnSpPr/>
                <p:nvPr/>
              </p:nvCxnSpPr>
              <p:spPr bwMode="auto">
                <a:xfrm>
                  <a:off x="2769682" y="4834829"/>
                  <a:ext cx="0" cy="243434"/>
                </a:xfrm>
                <a:prstGeom prst="line">
                  <a:avLst/>
                </a:prstGeom>
                <a:solidFill>
                  <a:srgbClr val="0095D3"/>
                </a:solidFill>
                <a:ln w="28575" cap="flat" cmpd="sng" algn="ctr">
                  <a:solidFill>
                    <a:schemeClr val="accent4"/>
                  </a:solidFill>
                  <a:prstDash val="solid"/>
                  <a:round/>
                  <a:headEnd type="none" w="med" len="med"/>
                  <a:tailEnd type="none" w="med" len="med"/>
                </a:ln>
                <a:effectLst/>
              </p:spPr>
            </p:cxnSp>
          </p:grpSp>
          <p:cxnSp>
            <p:nvCxnSpPr>
              <p:cNvPr id="24" name="Straight Connector 23"/>
              <p:cNvCxnSpPr/>
              <p:nvPr/>
            </p:nvCxnSpPr>
            <p:spPr bwMode="auto">
              <a:xfrm>
                <a:off x="4471600" y="4502939"/>
                <a:ext cx="0" cy="422400"/>
              </a:xfrm>
              <a:prstGeom prst="line">
                <a:avLst/>
              </a:prstGeom>
              <a:solidFill>
                <a:srgbClr val="0095D3"/>
              </a:solidFill>
              <a:ln w="28575" cap="flat" cmpd="sng" algn="ctr">
                <a:solidFill>
                  <a:schemeClr val="accent4"/>
                </a:solidFill>
                <a:prstDash val="solid"/>
                <a:round/>
                <a:headEnd type="none" w="med" len="med"/>
                <a:tailEnd type="none" w="med" len="med"/>
              </a:ln>
              <a:effectLst/>
            </p:spPr>
          </p:cxnSp>
          <p:sp>
            <p:nvSpPr>
              <p:cNvPr id="25" name="TextBox 24"/>
              <p:cNvSpPr txBox="1"/>
              <p:nvPr/>
            </p:nvSpPr>
            <p:spPr>
              <a:xfrm>
                <a:off x="4446513" y="4630403"/>
                <a:ext cx="409183" cy="303559"/>
              </a:xfrm>
              <a:prstGeom prst="rect">
                <a:avLst/>
              </a:prstGeom>
              <a:noFill/>
            </p:spPr>
            <p:txBody>
              <a:bodyPr wrap="none" rtlCol="0">
                <a:spAutoFit/>
              </a:bodyPr>
              <a:lstStyle/>
              <a:p>
                <a:r>
                  <a:rPr lang="fr-FR" sz="900" dirty="0">
                    <a:solidFill>
                      <a:srgbClr val="6DB33F"/>
                    </a:solidFill>
                    <a:ea typeface="ＭＳ Ｐゴシック"/>
                  </a:rPr>
                  <a:t>App1</a:t>
                </a:r>
                <a:endParaRPr lang="en-US" sz="900" dirty="0" err="1">
                  <a:solidFill>
                    <a:srgbClr val="6DB33F"/>
                  </a:solidFill>
                  <a:ea typeface="ＭＳ Ｐゴシック"/>
                </a:endParaRPr>
              </a:p>
            </p:txBody>
          </p:sp>
          <p:grpSp>
            <p:nvGrpSpPr>
              <p:cNvPr id="26" name="Group 25"/>
              <p:cNvGrpSpPr/>
              <p:nvPr/>
            </p:nvGrpSpPr>
            <p:grpSpPr>
              <a:xfrm>
                <a:off x="4922182" y="4921094"/>
                <a:ext cx="352433" cy="378728"/>
                <a:chOff x="4387158" y="4848424"/>
                <a:chExt cx="608061" cy="653430"/>
              </a:xfrm>
            </p:grpSpPr>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57579" y="5093866"/>
                  <a:ext cx="469901"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1" name="Straight Connector 40"/>
                <p:cNvCxnSpPr/>
                <p:nvPr/>
              </p:nvCxnSpPr>
              <p:spPr bwMode="auto">
                <a:xfrm flipH="1">
                  <a:off x="4387158" y="4848424"/>
                  <a:ext cx="608061" cy="15394"/>
                </a:xfrm>
                <a:prstGeom prst="line">
                  <a:avLst/>
                </a:prstGeom>
                <a:solidFill>
                  <a:srgbClr val="0095D3"/>
                </a:solidFill>
                <a:ln w="28575" cap="flat" cmpd="sng" algn="ctr">
                  <a:solidFill>
                    <a:schemeClr val="accent5"/>
                  </a:solidFill>
                  <a:prstDash val="solid"/>
                  <a:round/>
                  <a:headEnd type="none" w="med" len="med"/>
                  <a:tailEnd type="none" w="med" len="med"/>
                </a:ln>
                <a:effectLst/>
              </p:spPr>
            </p:cxnSp>
            <p:cxnSp>
              <p:nvCxnSpPr>
                <p:cNvPr id="42" name="Straight Connector 41"/>
                <p:cNvCxnSpPr/>
                <p:nvPr/>
              </p:nvCxnSpPr>
              <p:spPr bwMode="auto">
                <a:xfrm>
                  <a:off x="4689153" y="4850433"/>
                  <a:ext cx="0" cy="243434"/>
                </a:xfrm>
                <a:prstGeom prst="line">
                  <a:avLst/>
                </a:prstGeom>
                <a:solidFill>
                  <a:srgbClr val="0095D3"/>
                </a:solidFill>
                <a:ln w="28575" cap="flat" cmpd="sng" algn="ctr">
                  <a:solidFill>
                    <a:schemeClr val="accent5"/>
                  </a:solidFill>
                  <a:prstDash val="solid"/>
                  <a:round/>
                  <a:headEnd type="none" w="med" len="med"/>
                  <a:tailEnd type="none" w="med" len="med"/>
                </a:ln>
                <a:effectLst/>
              </p:spPr>
            </p:cxnSp>
          </p:grpSp>
          <p:sp>
            <p:nvSpPr>
              <p:cNvPr id="27" name="TextBox 26"/>
              <p:cNvSpPr txBox="1"/>
              <p:nvPr/>
            </p:nvSpPr>
            <p:spPr>
              <a:xfrm>
                <a:off x="5090410" y="4649229"/>
                <a:ext cx="368727" cy="303559"/>
              </a:xfrm>
              <a:prstGeom prst="rect">
                <a:avLst/>
              </a:prstGeom>
              <a:noFill/>
            </p:spPr>
            <p:txBody>
              <a:bodyPr wrap="none" rtlCol="0">
                <a:spAutoFit/>
              </a:bodyPr>
              <a:lstStyle/>
              <a:p>
                <a:r>
                  <a:rPr lang="fr-FR" sz="900" dirty="0">
                    <a:solidFill>
                      <a:srgbClr val="F8981D"/>
                    </a:solidFill>
                    <a:ea typeface="ＭＳ Ｐゴシック"/>
                  </a:rPr>
                  <a:t>DB1</a:t>
                </a:r>
                <a:endParaRPr lang="en-US" sz="900" dirty="0" err="1">
                  <a:solidFill>
                    <a:srgbClr val="F8981D"/>
                  </a:solidFill>
                  <a:ea typeface="ＭＳ Ｐゴシック"/>
                </a:endParaRPr>
              </a:p>
            </p:txBody>
          </p:sp>
          <p:pic>
            <p:nvPicPr>
              <p:cNvPr id="28"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3246705" y="4881423"/>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5002932" y="4876025"/>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4213997" y="4884820"/>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1825" y="5075453"/>
                <a:ext cx="272353" cy="23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Straight Connector 31"/>
              <p:cNvCxnSpPr>
                <a:endCxn id="31" idx="0"/>
              </p:cNvCxnSpPr>
              <p:nvPr/>
            </p:nvCxnSpPr>
            <p:spPr bwMode="auto">
              <a:xfrm>
                <a:off x="3618003" y="4934359"/>
                <a:ext cx="0" cy="141095"/>
              </a:xfrm>
              <a:prstGeom prst="line">
                <a:avLst/>
              </a:prstGeom>
              <a:solidFill>
                <a:srgbClr val="0095D3"/>
              </a:solidFill>
              <a:ln w="28575" cap="flat" cmpd="sng" algn="ctr">
                <a:solidFill>
                  <a:schemeClr val="accent1"/>
                </a:solidFill>
                <a:prstDash val="solid"/>
                <a:round/>
                <a:headEnd type="none" w="med" len="med"/>
                <a:tailEnd type="none" w="med" len="med"/>
              </a:ln>
              <a:effectLst/>
            </p:spPr>
          </p:cxnSp>
          <p:pic>
            <p:nvPicPr>
              <p:cNvPr id="33"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3529816" y="4892747"/>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3814059" y="4882556"/>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25672" y="5086886"/>
                <a:ext cx="272353" cy="23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Straight Connector 35"/>
              <p:cNvCxnSpPr/>
              <p:nvPr/>
            </p:nvCxnSpPr>
            <p:spPr bwMode="auto">
              <a:xfrm>
                <a:off x="4656188" y="4945792"/>
                <a:ext cx="0" cy="141095"/>
              </a:xfrm>
              <a:prstGeom prst="line">
                <a:avLst/>
              </a:prstGeom>
              <a:solidFill>
                <a:srgbClr val="0095D3"/>
              </a:solidFill>
              <a:ln w="28575" cap="flat" cmpd="sng" algn="ctr">
                <a:solidFill>
                  <a:schemeClr val="accent4"/>
                </a:solidFill>
                <a:prstDash val="solid"/>
                <a:round/>
                <a:headEnd type="none" w="med" len="med"/>
                <a:tailEnd type="none" w="med" len="med"/>
              </a:ln>
              <a:effectLst/>
            </p:spPr>
          </p:cxnSp>
          <p:pic>
            <p:nvPicPr>
              <p:cNvPr id="37" name="Picture 2" descr="firewall security"/>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9726" y1="31373" x2="39726" y2="31373"/>
                            <a14:foregroundMark x1="63014" y1="49020" x2="63014" y2="49020"/>
                            <a14:foregroundMark x1="49315" y1="17647" x2="49315" y2="17647"/>
                            <a14:foregroundMark x1="76712" y1="17647" x2="76712" y2="17647"/>
                            <a14:foregroundMark x1="21918" y1="64706" x2="21918" y2="64706"/>
                            <a14:foregroundMark x1="19178" y1="80392" x2="19178" y2="80392"/>
                            <a14:foregroundMark x1="64384" y1="84314" x2="64384" y2="84314"/>
                            <a14:foregroundMark x1="82192" y1="66667" x2="82192" y2="66667"/>
                            <a14:foregroundMark x1="86301" y1="35294" x2="86301" y2="35294"/>
                            <a14:foregroundMark x1="84932" y1="76471" x2="84932" y2="76471"/>
                          </a14:backgroundRemoval>
                        </a14:imgEffect>
                      </a14:imgLayer>
                    </a14:imgProps>
                  </a:ext>
                  <a:ext uri="{28A0092B-C50C-407E-A947-70E740481C1C}">
                    <a14:useLocalDpi xmlns:a14="http://schemas.microsoft.com/office/drawing/2010/main" val="0"/>
                  </a:ext>
                </a:extLst>
              </a:blip>
              <a:srcRect/>
              <a:stretch/>
            </p:blipFill>
            <p:spPr bwMode="auto">
              <a:xfrm>
                <a:off x="4574115" y="4899541"/>
                <a:ext cx="147461" cy="1015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12"/>
              <a:stretch>
                <a:fillRect/>
              </a:stretch>
            </p:blipFill>
            <p:spPr>
              <a:xfrm>
                <a:off x="2908858" y="5081027"/>
                <a:ext cx="229397" cy="229397"/>
              </a:xfrm>
              <a:prstGeom prst="rect">
                <a:avLst/>
              </a:prstGeom>
            </p:spPr>
          </p:pic>
          <p:cxnSp>
            <p:nvCxnSpPr>
              <p:cNvPr id="39" name="Straight Connector 38"/>
              <p:cNvCxnSpPr/>
              <p:nvPr/>
            </p:nvCxnSpPr>
            <p:spPr bwMode="auto">
              <a:xfrm>
                <a:off x="3022083" y="4941067"/>
                <a:ext cx="0" cy="141095"/>
              </a:xfrm>
              <a:prstGeom prst="line">
                <a:avLst/>
              </a:prstGeom>
              <a:solidFill>
                <a:srgbClr val="0095D3"/>
              </a:solidFill>
              <a:ln w="28575" cap="flat" cmpd="sng" algn="ctr">
                <a:solidFill>
                  <a:schemeClr val="accent1"/>
                </a:solidFill>
                <a:prstDash val="solid"/>
                <a:round/>
                <a:headEnd type="none" w="med" len="med"/>
                <a:tailEnd type="none" w="med" len="med"/>
              </a:ln>
              <a:effectLst/>
            </p:spPr>
          </p:cxnSp>
        </p:grpSp>
        <p:sp>
          <p:nvSpPr>
            <p:cNvPr id="11" name="Rounded Rectangle 10"/>
            <p:cNvSpPr/>
            <p:nvPr/>
          </p:nvSpPr>
          <p:spPr>
            <a:xfrm>
              <a:off x="4113212" y="5486916"/>
              <a:ext cx="3733800" cy="366590"/>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400" dirty="0">
                <a:solidFill>
                  <a:srgbClr val="333333"/>
                </a:solidFill>
                <a:ea typeface="ＭＳ Ｐゴシック"/>
              </a:endParaRPr>
            </a:p>
          </p:txBody>
        </p:sp>
        <p:sp>
          <p:nvSpPr>
            <p:cNvPr id="12" name="TextBox 11"/>
            <p:cNvSpPr txBox="1"/>
            <p:nvPr/>
          </p:nvSpPr>
          <p:spPr>
            <a:xfrm>
              <a:off x="6170612" y="4876800"/>
              <a:ext cx="1026727" cy="261610"/>
            </a:xfrm>
            <a:prstGeom prst="rect">
              <a:avLst/>
            </a:prstGeom>
            <a:noFill/>
          </p:spPr>
          <p:txBody>
            <a:bodyPr wrap="square">
              <a:spAutoFit/>
            </a:bodyPr>
            <a:lstStyle>
              <a:defPPr>
                <a:defRPr lang="en-US"/>
              </a:defPPr>
              <a:lvl1pPr>
                <a:defRPr sz="1200" b="1">
                  <a:solidFill>
                    <a:schemeClr val="accent3"/>
                  </a:solidFill>
                  <a:ea typeface="ＭＳ Ｐゴシック" charset="0"/>
                  <a:cs typeface="ＭＳ Ｐゴシック" charset="0"/>
                </a:defRPr>
              </a:lvl1pPr>
            </a:lstStyle>
            <a:p>
              <a:r>
                <a:rPr lang="en-US" sz="1100" dirty="0">
                  <a:solidFill>
                    <a:srgbClr val="717074"/>
                  </a:solidFill>
                </a:rPr>
                <a:t>NSX Edge  </a:t>
              </a: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61211" y="5486399"/>
              <a:ext cx="401338" cy="366043"/>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37407" y="5491953"/>
              <a:ext cx="401338" cy="370214"/>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57898" y="5491953"/>
              <a:ext cx="401338" cy="360490"/>
            </a:xfrm>
            <a:prstGeom prst="rect">
              <a:avLst/>
            </a:prstGeom>
          </p:spPr>
        </p:pic>
        <p:sp>
          <p:nvSpPr>
            <p:cNvPr id="16" name="TextBox 15"/>
            <p:cNvSpPr txBox="1"/>
            <p:nvPr/>
          </p:nvSpPr>
          <p:spPr>
            <a:xfrm>
              <a:off x="5405837" y="5555105"/>
              <a:ext cx="1014485" cy="241791"/>
            </a:xfrm>
            <a:prstGeom prst="rect">
              <a:avLst/>
            </a:prstGeom>
            <a:noFill/>
          </p:spPr>
          <p:txBody>
            <a:bodyPr wrap="none" lIns="0" tIns="0" rIns="0" bIns="0" rtlCol="0" anchor="ctr">
              <a:noAutofit/>
            </a:bodyPr>
            <a:lstStyle/>
            <a:p>
              <a:pPr algn="ctr">
                <a:lnSpc>
                  <a:spcPct val="90000"/>
                </a:lnSpc>
              </a:pPr>
              <a:r>
                <a:rPr lang="en-US" sz="1200" dirty="0" smtClean="0">
                  <a:solidFill>
                    <a:srgbClr val="000000"/>
                  </a:solidFill>
                </a:rPr>
                <a:t>Distributed</a:t>
              </a:r>
              <a:br>
                <a:rPr lang="en-US" sz="1200" dirty="0" smtClean="0">
                  <a:solidFill>
                    <a:srgbClr val="000000"/>
                  </a:solidFill>
                </a:rPr>
              </a:br>
              <a:r>
                <a:rPr lang="en-US" sz="1200" dirty="0" smtClean="0">
                  <a:solidFill>
                    <a:srgbClr val="000000"/>
                  </a:solidFill>
                </a:rPr>
                <a:t>Routing</a:t>
              </a:r>
              <a:endParaRPr lang="en-US" sz="1200" dirty="0">
                <a:solidFill>
                  <a:srgbClr val="000000"/>
                </a:solidFill>
              </a:endParaRPr>
            </a:p>
          </p:txBody>
        </p:sp>
        <p:pic>
          <p:nvPicPr>
            <p:cNvPr id="17" name="Picture 16"/>
            <p:cNvPicPr>
              <a:picLocks noChangeAspect="1"/>
            </p:cNvPicPr>
            <p:nvPr/>
          </p:nvPicPr>
          <p:blipFill>
            <a:blip r:embed="rId14"/>
            <a:stretch>
              <a:fillRect/>
            </a:stretch>
          </p:blipFill>
          <p:spPr>
            <a:xfrm>
              <a:off x="5637212" y="4876800"/>
              <a:ext cx="550560" cy="381000"/>
            </a:xfrm>
            <a:prstGeom prst="rect">
              <a:avLst/>
            </a:prstGeom>
            <a:solidFill>
              <a:schemeClr val="bg1"/>
            </a:solidFill>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89411" y="5486400"/>
              <a:ext cx="430476" cy="368570"/>
            </a:xfrm>
            <a:prstGeom prst="rect">
              <a:avLst/>
            </a:prstGeom>
          </p:spPr>
        </p:pic>
      </p:grpSp>
      <p:pic>
        <p:nvPicPr>
          <p:cNvPr id="63" name="Picture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162381" y="3971006"/>
            <a:ext cx="457200" cy="423474"/>
          </a:xfrm>
          <a:prstGeom prst="rect">
            <a:avLst/>
          </a:prstGeom>
        </p:spPr>
      </p:pic>
    </p:spTree>
    <p:extLst>
      <p:ext uri="{BB962C8B-B14F-4D97-AF65-F5344CB8AC3E}">
        <p14:creationId xmlns:p14="http://schemas.microsoft.com/office/powerpoint/2010/main" val="4157454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1"/>
                                        </p:tgtEl>
                                        <p:attrNameLst>
                                          <p:attrName>style.visibility</p:attrName>
                                        </p:attrNameLst>
                                      </p:cBhvr>
                                      <p:to>
                                        <p:strVal val="visible"/>
                                      </p:to>
                                    </p:set>
                                  </p:childTnLst>
                                </p:cTn>
                              </p:par>
                            </p:childTnLst>
                          </p:cTn>
                        </p:par>
                        <p:par>
                          <p:cTn id="12" fill="hold">
                            <p:stCondLst>
                              <p:cond delay="0"/>
                            </p:stCondLst>
                            <p:childTnLst>
                              <p:par>
                                <p:cTn id="13" presetID="9"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dissolve">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6"/>
          <p:cNvSpPr>
            <a:spLocks noGrp="1"/>
          </p:cNvSpPr>
          <p:nvPr>
            <p:ph type="body" sz="quarter" idx="13"/>
          </p:nvPr>
        </p:nvSpPr>
        <p:spPr>
          <a:xfrm>
            <a:off x="314325" y="946149"/>
            <a:ext cx="8404098" cy="5426076"/>
          </a:xfrm>
        </p:spPr>
        <p:txBody>
          <a:bodyPr/>
          <a:lstStyle/>
          <a:p>
            <a:pPr lvl="1"/>
            <a:r>
              <a:rPr lang="en-US" dirty="0" smtClean="0"/>
              <a:t>North-to-South traffic is handled by one of</a:t>
            </a:r>
            <a:br>
              <a:rPr lang="en-US" dirty="0" smtClean="0"/>
            </a:br>
            <a:r>
              <a:rPr lang="en-US" dirty="0" smtClean="0"/>
              <a:t>two </a:t>
            </a:r>
            <a:r>
              <a:rPr lang="en-US" i="1" dirty="0" smtClean="0"/>
              <a:t>active</a:t>
            </a:r>
            <a:r>
              <a:rPr lang="en-US" dirty="0" smtClean="0"/>
              <a:t> NSX Edges</a:t>
            </a:r>
          </a:p>
          <a:p>
            <a:pPr lvl="1"/>
            <a:r>
              <a:rPr lang="en-US" dirty="0" smtClean="0"/>
              <a:t>Recommendations</a:t>
            </a:r>
          </a:p>
          <a:p>
            <a:pPr lvl="2"/>
            <a:r>
              <a:rPr lang="en-US" dirty="0" smtClean="0"/>
              <a:t>Aggressively tune the hello/</a:t>
            </a:r>
            <a:r>
              <a:rPr lang="en-US" dirty="0" err="1" smtClean="0"/>
              <a:t>holdtime</a:t>
            </a:r>
            <a:r>
              <a:rPr lang="en-US" dirty="0" smtClean="0"/>
              <a:t> routing </a:t>
            </a:r>
            <a:br>
              <a:rPr lang="en-US" dirty="0" smtClean="0"/>
            </a:br>
            <a:r>
              <a:rPr lang="en-US" dirty="0" smtClean="0"/>
              <a:t>timers (1/3 seconds)</a:t>
            </a:r>
          </a:p>
          <a:p>
            <a:pPr lvl="2"/>
            <a:r>
              <a:rPr lang="en-US" dirty="0" smtClean="0"/>
              <a:t>No need for deploying standby unit for any</a:t>
            </a:r>
            <a:br>
              <a:rPr lang="en-US" dirty="0" smtClean="0"/>
            </a:br>
            <a:r>
              <a:rPr lang="en-US" dirty="0" smtClean="0"/>
              <a:t>active NSX Edge</a:t>
            </a:r>
          </a:p>
          <a:p>
            <a:pPr lvl="2"/>
            <a:r>
              <a:rPr lang="en-US" dirty="0" smtClean="0"/>
              <a:t>vSphere HA should be enabled for the NSX</a:t>
            </a:r>
            <a:br>
              <a:rPr lang="en-US" dirty="0" smtClean="0"/>
            </a:br>
            <a:r>
              <a:rPr lang="en-US" dirty="0" smtClean="0"/>
              <a:t>Edge virtual machines</a:t>
            </a:r>
          </a:p>
          <a:p>
            <a:pPr lvl="1"/>
            <a:r>
              <a:rPr lang="en-US" dirty="0" smtClean="0"/>
              <a:t>Stateless behavior in Active/Active model</a:t>
            </a:r>
          </a:p>
          <a:p>
            <a:pPr lvl="2"/>
            <a:r>
              <a:rPr lang="en-US" dirty="0" smtClean="0"/>
              <a:t>No support for stateful FW, LB, NAT across</a:t>
            </a:r>
            <a:br>
              <a:rPr lang="en-US" dirty="0" smtClean="0"/>
            </a:br>
            <a:r>
              <a:rPr lang="en-US" dirty="0" smtClean="0"/>
              <a:t>the active NSX Edges</a:t>
            </a:r>
          </a:p>
          <a:p>
            <a:pPr lvl="2"/>
            <a:endParaRPr lang="en-US" dirty="0" smtClean="0"/>
          </a:p>
          <a:p>
            <a:pPr lvl="1"/>
            <a:endParaRPr lang="en-US" dirty="0" smtClean="0"/>
          </a:p>
        </p:txBody>
      </p:sp>
      <p:sp>
        <p:nvSpPr>
          <p:cNvPr id="6" name="Title 5"/>
          <p:cNvSpPr>
            <a:spLocks noGrp="1"/>
          </p:cNvSpPr>
          <p:nvPr>
            <p:ph type="title"/>
          </p:nvPr>
        </p:nvSpPr>
        <p:spPr/>
        <p:txBody>
          <a:bodyPr/>
          <a:lstStyle/>
          <a:p>
            <a:r>
              <a:rPr lang="en-US" dirty="0" smtClean="0"/>
              <a:t>Standalone HA Model: 2 NSX Edges (1)</a:t>
            </a:r>
            <a:endParaRPr lang="en-US" dirty="0"/>
          </a:p>
        </p:txBody>
      </p:sp>
      <p:cxnSp>
        <p:nvCxnSpPr>
          <p:cNvPr id="5" name="Straight Connector 4"/>
          <p:cNvCxnSpPr/>
          <p:nvPr/>
        </p:nvCxnSpPr>
        <p:spPr>
          <a:xfrm flipV="1">
            <a:off x="7067550" y="1562100"/>
            <a:ext cx="0" cy="3054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695951" y="4457700"/>
            <a:ext cx="2819400"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457953" y="3695700"/>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677151" y="3695700"/>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915152" y="4457700"/>
            <a:ext cx="3" cy="5334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153152" y="4838707"/>
            <a:ext cx="1524000" cy="482089"/>
            <a:chOff x="684213" y="4343400"/>
            <a:chExt cx="1524000" cy="482089"/>
          </a:xfrm>
        </p:grpSpPr>
        <p:sp>
          <p:nvSpPr>
            <p:cNvPr id="13" name="Rounded Rectangle 12"/>
            <p:cNvSpPr/>
            <p:nvPr/>
          </p:nvSpPr>
          <p:spPr>
            <a:xfrm>
              <a:off x="684213" y="4343400"/>
              <a:ext cx="1524000" cy="482089"/>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050" dirty="0">
                <a:solidFill>
                  <a:srgbClr val="333333"/>
                </a:solidFill>
                <a:ea typeface="ＭＳ Ｐゴシック"/>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0411" y="4379232"/>
              <a:ext cx="361744" cy="37659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1012" y="4379232"/>
              <a:ext cx="361744" cy="376592"/>
            </a:xfrm>
            <a:prstGeom prst="rect">
              <a:avLst/>
            </a:prstGeom>
          </p:spPr>
        </p:pic>
        <p:sp>
          <p:nvSpPr>
            <p:cNvPr id="16" name="TextBox 15"/>
            <p:cNvSpPr txBox="1"/>
            <p:nvPr/>
          </p:nvSpPr>
          <p:spPr>
            <a:xfrm>
              <a:off x="989012" y="4419600"/>
              <a:ext cx="914400" cy="317971"/>
            </a:xfrm>
            <a:prstGeom prst="rect">
              <a:avLst/>
            </a:prstGeom>
            <a:noFill/>
          </p:spPr>
          <p:txBody>
            <a:bodyPr wrap="none" lIns="0" tIns="0" rIns="0" bIns="0" rtlCol="0" anchor="ctr">
              <a:noAutofit/>
            </a:bodyPr>
            <a:lstStyle/>
            <a:p>
              <a:pPr algn="ctr">
                <a:lnSpc>
                  <a:spcPct val="90000"/>
                </a:lnSpc>
              </a:pPr>
              <a:r>
                <a:rPr lang="en-US" sz="1000" dirty="0">
                  <a:solidFill>
                    <a:srgbClr val="000000"/>
                  </a:solidFill>
                </a:rPr>
                <a:t>DLR</a:t>
              </a:r>
            </a:p>
          </p:txBody>
        </p:sp>
      </p:grpSp>
      <p:cxnSp>
        <p:nvCxnSpPr>
          <p:cNvPr id="17" name="Straight Connector 16"/>
          <p:cNvCxnSpPr/>
          <p:nvPr/>
        </p:nvCxnSpPr>
        <p:spPr>
          <a:xfrm flipH="1">
            <a:off x="5619750" y="2857500"/>
            <a:ext cx="28956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067550" y="2399698"/>
            <a:ext cx="0" cy="4578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412912" y="2857500"/>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632113" y="2857500"/>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29973" y="2019300"/>
            <a:ext cx="914400" cy="914400"/>
          </a:xfrm>
          <a:prstGeom prst="rect">
            <a:avLst/>
          </a:prstGeom>
          <a:noFill/>
        </p:spPr>
        <p:txBody>
          <a:bodyPr wrap="none" lIns="0" tIns="0" rIns="0" bIns="0" rtlCol="0">
            <a:noAutofit/>
          </a:bodyPr>
          <a:lstStyle/>
          <a:p>
            <a:pPr>
              <a:lnSpc>
                <a:spcPct val="90000"/>
              </a:lnSpc>
            </a:pPr>
            <a:r>
              <a:rPr lang="en-US" sz="1400" dirty="0">
                <a:solidFill>
                  <a:srgbClr val="000000"/>
                </a:solidFill>
              </a:rPr>
              <a:t>Physical Router</a:t>
            </a:r>
          </a:p>
        </p:txBody>
      </p:sp>
      <p:pic>
        <p:nvPicPr>
          <p:cNvPr id="22" name="NSX Route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6619279" y="1723426"/>
            <a:ext cx="905473" cy="905474"/>
          </a:xfrm>
          <a:prstGeom prst="rect">
            <a:avLst/>
          </a:prstGeom>
        </p:spPr>
      </p:pic>
      <p:grpSp>
        <p:nvGrpSpPr>
          <p:cNvPr id="23" name="Group 22"/>
          <p:cNvGrpSpPr/>
          <p:nvPr/>
        </p:nvGrpSpPr>
        <p:grpSpPr>
          <a:xfrm>
            <a:off x="8105776" y="952500"/>
            <a:ext cx="914402" cy="609600"/>
            <a:chOff x="6523035" y="5257800"/>
            <a:chExt cx="914402" cy="609600"/>
          </a:xfrm>
        </p:grpSpPr>
        <p:grpSp>
          <p:nvGrpSpPr>
            <p:cNvPr id="24" name="Group 23"/>
            <p:cNvGrpSpPr/>
            <p:nvPr/>
          </p:nvGrpSpPr>
          <p:grpSpPr>
            <a:xfrm>
              <a:off x="6523035" y="5257800"/>
              <a:ext cx="914402" cy="228600"/>
              <a:chOff x="350835" y="1447800"/>
              <a:chExt cx="914402" cy="228600"/>
            </a:xfrm>
          </p:grpSpPr>
          <p:cxnSp>
            <p:nvCxnSpPr>
              <p:cNvPr id="28" name="Straight Connector 27"/>
              <p:cNvCxnSpPr/>
              <p:nvPr/>
            </p:nvCxnSpPr>
            <p:spPr>
              <a:xfrm flipH="1">
                <a:off x="350835" y="1524000"/>
                <a:ext cx="257177"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9437"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VXLAN</a:t>
                </a:r>
              </a:p>
            </p:txBody>
          </p:sp>
        </p:grpSp>
        <p:grpSp>
          <p:nvGrpSpPr>
            <p:cNvPr id="25" name="Group 24"/>
            <p:cNvGrpSpPr/>
            <p:nvPr/>
          </p:nvGrpSpPr>
          <p:grpSpPr>
            <a:xfrm>
              <a:off x="6523035" y="5638800"/>
              <a:ext cx="914402" cy="228600"/>
              <a:chOff x="350835" y="1447800"/>
              <a:chExt cx="914402" cy="228600"/>
            </a:xfrm>
          </p:grpSpPr>
          <p:cxnSp>
            <p:nvCxnSpPr>
              <p:cNvPr id="26" name="Straight Connector 25"/>
              <p:cNvCxnSpPr/>
              <p:nvPr/>
            </p:nvCxnSpPr>
            <p:spPr>
              <a:xfrm flipH="1">
                <a:off x="350835" y="1524000"/>
                <a:ext cx="257177"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9437"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VLAN</a:t>
                </a:r>
              </a:p>
            </p:txBody>
          </p:sp>
        </p:grpSp>
      </p:grpSp>
      <p:pic>
        <p:nvPicPr>
          <p:cNvPr id="30" name="Picture 2" descr="D:\Ebook\DVD_ART\Artwork_Imagery\Shapes and Graphics\Internet Cloud\cloud illustration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511" y="838746"/>
            <a:ext cx="1966087" cy="799561"/>
          </a:xfrm>
          <a:prstGeom prst="rect">
            <a:avLst/>
          </a:prstGeom>
          <a:noFill/>
          <a:ln>
            <a:noFill/>
          </a:ln>
          <a:effectLst>
            <a:outerShdw dist="50800" dir="54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6762750" y="11049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Core</a:t>
            </a:r>
          </a:p>
        </p:txBody>
      </p:sp>
      <p:sp>
        <p:nvSpPr>
          <p:cNvPr id="33" name="TextBox 32"/>
          <p:cNvSpPr txBox="1"/>
          <p:nvPr/>
        </p:nvSpPr>
        <p:spPr>
          <a:xfrm>
            <a:off x="7905750" y="3581400"/>
            <a:ext cx="914400" cy="342900"/>
          </a:xfrm>
          <a:prstGeom prst="rect">
            <a:avLst/>
          </a:prstGeom>
          <a:noFill/>
        </p:spPr>
        <p:txBody>
          <a:bodyPr wrap="none" lIns="0" tIns="0" rIns="0" bIns="0" rtlCol="0">
            <a:noAutofit/>
          </a:bodyPr>
          <a:lstStyle/>
          <a:p>
            <a:pPr>
              <a:lnSpc>
                <a:spcPct val="90000"/>
              </a:lnSpc>
            </a:pPr>
            <a:r>
              <a:rPr lang="en-US" sz="1400" dirty="0">
                <a:solidFill>
                  <a:srgbClr val="000000"/>
                </a:solidFill>
              </a:rPr>
              <a:t>Active</a:t>
            </a:r>
          </a:p>
        </p:txBody>
      </p:sp>
      <p:sp>
        <p:nvSpPr>
          <p:cNvPr id="34" name="TextBox 33"/>
          <p:cNvSpPr txBox="1"/>
          <p:nvPr/>
        </p:nvSpPr>
        <p:spPr>
          <a:xfrm>
            <a:off x="7651848" y="2411297"/>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Adjacency</a:t>
            </a:r>
          </a:p>
        </p:txBody>
      </p:sp>
      <p:sp>
        <p:nvSpPr>
          <p:cNvPr id="35" name="TextBox 34"/>
          <p:cNvSpPr txBox="1"/>
          <p:nvPr/>
        </p:nvSpPr>
        <p:spPr>
          <a:xfrm>
            <a:off x="7676201" y="4523125"/>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Adjacency</a:t>
            </a:r>
          </a:p>
        </p:txBody>
      </p:sp>
      <p:sp>
        <p:nvSpPr>
          <p:cNvPr id="36" name="Left-Right Arrow 35"/>
          <p:cNvSpPr/>
          <p:nvPr/>
        </p:nvSpPr>
        <p:spPr>
          <a:xfrm rot="17969819" flipH="1">
            <a:off x="6974733" y="4350930"/>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7" name="Left-Right Arrow 36"/>
          <p:cNvSpPr/>
          <p:nvPr/>
        </p:nvSpPr>
        <p:spPr>
          <a:xfrm rot="3744016">
            <a:off x="7028423" y="2790990"/>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8" name="TextBox 37"/>
          <p:cNvSpPr txBox="1"/>
          <p:nvPr/>
        </p:nvSpPr>
        <p:spPr>
          <a:xfrm>
            <a:off x="7419976" y="3162300"/>
            <a:ext cx="914400" cy="342900"/>
          </a:xfrm>
          <a:prstGeom prst="rect">
            <a:avLst/>
          </a:prstGeom>
          <a:noFill/>
        </p:spPr>
        <p:txBody>
          <a:bodyPr wrap="none" lIns="0" tIns="0" rIns="0" bIns="0" rtlCol="0">
            <a:noAutofit/>
          </a:bodyPr>
          <a:lstStyle/>
          <a:p>
            <a:pPr>
              <a:lnSpc>
                <a:spcPct val="90000"/>
              </a:lnSpc>
            </a:pPr>
            <a:r>
              <a:rPr lang="en-US" sz="1600" dirty="0">
                <a:solidFill>
                  <a:srgbClr val="000000"/>
                </a:solidFill>
              </a:rPr>
              <a:t>E2</a:t>
            </a:r>
          </a:p>
        </p:txBody>
      </p:sp>
      <p:sp>
        <p:nvSpPr>
          <p:cNvPr id="39" name="TextBox 38"/>
          <p:cNvSpPr txBox="1"/>
          <p:nvPr/>
        </p:nvSpPr>
        <p:spPr>
          <a:xfrm>
            <a:off x="5753101" y="3162300"/>
            <a:ext cx="914400" cy="342900"/>
          </a:xfrm>
          <a:prstGeom prst="rect">
            <a:avLst/>
          </a:prstGeom>
          <a:noFill/>
        </p:spPr>
        <p:txBody>
          <a:bodyPr wrap="none" lIns="0" tIns="0" rIns="0" bIns="0" rtlCol="0">
            <a:noAutofit/>
          </a:bodyPr>
          <a:lstStyle/>
          <a:p>
            <a:pPr>
              <a:lnSpc>
                <a:spcPct val="90000"/>
              </a:lnSpc>
            </a:pPr>
            <a:r>
              <a:rPr lang="en-US" sz="1600" dirty="0">
                <a:solidFill>
                  <a:srgbClr val="000000"/>
                </a:solidFill>
              </a:rPr>
              <a:t>E1</a:t>
            </a:r>
          </a:p>
        </p:txBody>
      </p:sp>
      <p:grpSp>
        <p:nvGrpSpPr>
          <p:cNvPr id="40" name="Group 39"/>
          <p:cNvGrpSpPr/>
          <p:nvPr/>
        </p:nvGrpSpPr>
        <p:grpSpPr>
          <a:xfrm>
            <a:off x="6000750" y="3314700"/>
            <a:ext cx="762000" cy="762000"/>
            <a:chOff x="4722812" y="5105400"/>
            <a:chExt cx="762000" cy="762000"/>
          </a:xfrm>
        </p:grpSpPr>
        <p:pic>
          <p:nvPicPr>
            <p:cNvPr id="41"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42"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43" name="Rectangle 42"/>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44" name="Group 43"/>
          <p:cNvGrpSpPr/>
          <p:nvPr/>
        </p:nvGrpSpPr>
        <p:grpSpPr>
          <a:xfrm>
            <a:off x="7296150" y="3314700"/>
            <a:ext cx="762000" cy="762000"/>
            <a:chOff x="4722812" y="5105400"/>
            <a:chExt cx="762000" cy="762000"/>
          </a:xfrm>
        </p:grpSpPr>
        <p:pic>
          <p:nvPicPr>
            <p:cNvPr id="45"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46"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47" name="Rectangle 46"/>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sp>
        <p:nvSpPr>
          <p:cNvPr id="49" name="Freeform 48"/>
          <p:cNvSpPr/>
          <p:nvPr/>
        </p:nvSpPr>
        <p:spPr>
          <a:xfrm>
            <a:off x="7067552" y="1714500"/>
            <a:ext cx="685800" cy="3118980"/>
          </a:xfrm>
          <a:custGeom>
            <a:avLst/>
            <a:gdLst>
              <a:gd name="connsiteX0" fmla="*/ 137786 w 555201"/>
              <a:gd name="connsiteY0" fmla="*/ 0 h 3118980"/>
              <a:gd name="connsiteX1" fmla="*/ 162838 w 555201"/>
              <a:gd name="connsiteY1" fmla="*/ 739035 h 3118980"/>
              <a:gd name="connsiteX2" fmla="*/ 275572 w 555201"/>
              <a:gd name="connsiteY2" fmla="*/ 989556 h 3118980"/>
              <a:gd name="connsiteX3" fmla="*/ 438411 w 555201"/>
              <a:gd name="connsiteY3" fmla="*/ 1102290 h 3118980"/>
              <a:gd name="connsiteX4" fmla="*/ 513567 w 555201"/>
              <a:gd name="connsiteY4" fmla="*/ 1402915 h 3118980"/>
              <a:gd name="connsiteX5" fmla="*/ 551145 w 555201"/>
              <a:gd name="connsiteY5" fmla="*/ 1929008 h 3118980"/>
              <a:gd name="connsiteX6" fmla="*/ 538619 w 555201"/>
              <a:gd name="connsiteY6" fmla="*/ 2379945 h 3118980"/>
              <a:gd name="connsiteX7" fmla="*/ 413359 w 555201"/>
              <a:gd name="connsiteY7" fmla="*/ 2605413 h 3118980"/>
              <a:gd name="connsiteX8" fmla="*/ 87682 w 555201"/>
              <a:gd name="connsiteY8" fmla="*/ 2818356 h 3118980"/>
              <a:gd name="connsiteX9" fmla="*/ 0 w 555201"/>
              <a:gd name="connsiteY9" fmla="*/ 3118980 h 311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01" h="3118980">
                <a:moveTo>
                  <a:pt x="137786" y="0"/>
                </a:moveTo>
                <a:cubicBezTo>
                  <a:pt x="138830" y="287054"/>
                  <a:pt x="139874" y="574109"/>
                  <a:pt x="162838" y="739035"/>
                </a:cubicBezTo>
                <a:cubicBezTo>
                  <a:pt x="185802" y="903961"/>
                  <a:pt x="229643" y="929013"/>
                  <a:pt x="275572" y="989556"/>
                </a:cubicBezTo>
                <a:cubicBezTo>
                  <a:pt x="321501" y="1050099"/>
                  <a:pt x="398745" y="1033397"/>
                  <a:pt x="438411" y="1102290"/>
                </a:cubicBezTo>
                <a:cubicBezTo>
                  <a:pt x="478077" y="1171183"/>
                  <a:pt x="494778" y="1265129"/>
                  <a:pt x="513567" y="1402915"/>
                </a:cubicBezTo>
                <a:cubicBezTo>
                  <a:pt x="532356" y="1540701"/>
                  <a:pt x="546970" y="1766170"/>
                  <a:pt x="551145" y="1929008"/>
                </a:cubicBezTo>
                <a:cubicBezTo>
                  <a:pt x="555320" y="2091846"/>
                  <a:pt x="561583" y="2267211"/>
                  <a:pt x="538619" y="2379945"/>
                </a:cubicBezTo>
                <a:cubicBezTo>
                  <a:pt x="515655" y="2492679"/>
                  <a:pt x="488515" y="2532345"/>
                  <a:pt x="413359" y="2605413"/>
                </a:cubicBezTo>
                <a:cubicBezTo>
                  <a:pt x="338203" y="2678481"/>
                  <a:pt x="156575" y="2732762"/>
                  <a:pt x="87682" y="2818356"/>
                </a:cubicBezTo>
                <a:cubicBezTo>
                  <a:pt x="18789" y="2903951"/>
                  <a:pt x="9394" y="3011465"/>
                  <a:pt x="0" y="3118980"/>
                </a:cubicBezTo>
              </a:path>
            </a:pathLst>
          </a:custGeom>
          <a:noFill/>
          <a:ln w="38100">
            <a:solidFill>
              <a:srgbClr val="F8981D"/>
            </a:solidFill>
            <a:headEnd type="triangl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50" name="Freeform 49"/>
          <p:cNvSpPr/>
          <p:nvPr/>
        </p:nvSpPr>
        <p:spPr>
          <a:xfrm flipH="1">
            <a:off x="6331079" y="1714500"/>
            <a:ext cx="641220" cy="3118980"/>
          </a:xfrm>
          <a:custGeom>
            <a:avLst/>
            <a:gdLst>
              <a:gd name="connsiteX0" fmla="*/ 137786 w 555201"/>
              <a:gd name="connsiteY0" fmla="*/ 0 h 3118980"/>
              <a:gd name="connsiteX1" fmla="*/ 162838 w 555201"/>
              <a:gd name="connsiteY1" fmla="*/ 739035 h 3118980"/>
              <a:gd name="connsiteX2" fmla="*/ 275572 w 555201"/>
              <a:gd name="connsiteY2" fmla="*/ 989556 h 3118980"/>
              <a:gd name="connsiteX3" fmla="*/ 438411 w 555201"/>
              <a:gd name="connsiteY3" fmla="*/ 1102290 h 3118980"/>
              <a:gd name="connsiteX4" fmla="*/ 513567 w 555201"/>
              <a:gd name="connsiteY4" fmla="*/ 1402915 h 3118980"/>
              <a:gd name="connsiteX5" fmla="*/ 551145 w 555201"/>
              <a:gd name="connsiteY5" fmla="*/ 1929008 h 3118980"/>
              <a:gd name="connsiteX6" fmla="*/ 538619 w 555201"/>
              <a:gd name="connsiteY6" fmla="*/ 2379945 h 3118980"/>
              <a:gd name="connsiteX7" fmla="*/ 413359 w 555201"/>
              <a:gd name="connsiteY7" fmla="*/ 2605413 h 3118980"/>
              <a:gd name="connsiteX8" fmla="*/ 87682 w 555201"/>
              <a:gd name="connsiteY8" fmla="*/ 2818356 h 3118980"/>
              <a:gd name="connsiteX9" fmla="*/ 0 w 555201"/>
              <a:gd name="connsiteY9" fmla="*/ 3118980 h 311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01" h="3118980">
                <a:moveTo>
                  <a:pt x="137786" y="0"/>
                </a:moveTo>
                <a:cubicBezTo>
                  <a:pt x="138830" y="287054"/>
                  <a:pt x="139874" y="574109"/>
                  <a:pt x="162838" y="739035"/>
                </a:cubicBezTo>
                <a:cubicBezTo>
                  <a:pt x="185802" y="903961"/>
                  <a:pt x="229643" y="929013"/>
                  <a:pt x="275572" y="989556"/>
                </a:cubicBezTo>
                <a:cubicBezTo>
                  <a:pt x="321501" y="1050099"/>
                  <a:pt x="398745" y="1033397"/>
                  <a:pt x="438411" y="1102290"/>
                </a:cubicBezTo>
                <a:cubicBezTo>
                  <a:pt x="478077" y="1171183"/>
                  <a:pt x="494778" y="1265129"/>
                  <a:pt x="513567" y="1402915"/>
                </a:cubicBezTo>
                <a:cubicBezTo>
                  <a:pt x="532356" y="1540701"/>
                  <a:pt x="546970" y="1766170"/>
                  <a:pt x="551145" y="1929008"/>
                </a:cubicBezTo>
                <a:cubicBezTo>
                  <a:pt x="555320" y="2091846"/>
                  <a:pt x="561583" y="2267211"/>
                  <a:pt x="538619" y="2379945"/>
                </a:cubicBezTo>
                <a:cubicBezTo>
                  <a:pt x="515655" y="2492679"/>
                  <a:pt x="488515" y="2532345"/>
                  <a:pt x="413359" y="2605413"/>
                </a:cubicBezTo>
                <a:cubicBezTo>
                  <a:pt x="338203" y="2678481"/>
                  <a:pt x="156575" y="2732762"/>
                  <a:pt x="87682" y="2818356"/>
                </a:cubicBezTo>
                <a:cubicBezTo>
                  <a:pt x="18789" y="2903951"/>
                  <a:pt x="9394" y="3011465"/>
                  <a:pt x="0" y="3118980"/>
                </a:cubicBezTo>
              </a:path>
            </a:pathLst>
          </a:custGeom>
          <a:noFill/>
          <a:ln w="38100">
            <a:solidFill>
              <a:srgbClr val="800000"/>
            </a:solidFill>
            <a:headEnd type="triangl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51" name="Straight Connector 50"/>
          <p:cNvCxnSpPr/>
          <p:nvPr/>
        </p:nvCxnSpPr>
        <p:spPr>
          <a:xfrm flipV="1">
            <a:off x="5924554" y="5295900"/>
            <a:ext cx="381001" cy="68580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57826" y="5724525"/>
            <a:ext cx="457200" cy="304800"/>
          </a:xfrm>
          <a:prstGeom prst="rect">
            <a:avLst/>
          </a:prstGeom>
          <a:noFill/>
        </p:spPr>
        <p:txBody>
          <a:bodyPr wrap="none" lIns="0" tIns="0" rIns="0" bIns="0" rtlCol="0">
            <a:noAutofit/>
          </a:bodyPr>
          <a:lstStyle/>
          <a:p>
            <a:pPr>
              <a:lnSpc>
                <a:spcPct val="90000"/>
              </a:lnSpc>
            </a:pPr>
            <a:r>
              <a:rPr lang="en-US" sz="1200" dirty="0">
                <a:solidFill>
                  <a:srgbClr val="FF0000"/>
                </a:solidFill>
              </a:rPr>
              <a:t>Web</a:t>
            </a:r>
          </a:p>
        </p:txBody>
      </p:sp>
      <p:cxnSp>
        <p:nvCxnSpPr>
          <p:cNvPr id="53" name="Straight Connector 52"/>
          <p:cNvCxnSpPr/>
          <p:nvPr/>
        </p:nvCxnSpPr>
        <p:spPr>
          <a:xfrm flipH="1" flipV="1">
            <a:off x="7410452" y="5295900"/>
            <a:ext cx="479966" cy="68580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619752" y="5981700"/>
            <a:ext cx="609600"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00952" y="5981700"/>
            <a:ext cx="609600" cy="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29551" y="5753100"/>
            <a:ext cx="457200" cy="304800"/>
          </a:xfrm>
          <a:prstGeom prst="rect">
            <a:avLst/>
          </a:prstGeom>
          <a:noFill/>
        </p:spPr>
        <p:txBody>
          <a:bodyPr wrap="none" lIns="0" tIns="0" rIns="0" bIns="0" rtlCol="0">
            <a:noAutofit/>
          </a:bodyPr>
          <a:lstStyle/>
          <a:p>
            <a:pPr>
              <a:lnSpc>
                <a:spcPct val="90000"/>
              </a:lnSpc>
            </a:pPr>
            <a:r>
              <a:rPr lang="en-US" sz="1200" dirty="0">
                <a:solidFill>
                  <a:srgbClr val="FF6600"/>
                </a:solidFill>
              </a:rPr>
              <a:t>DB</a:t>
            </a:r>
          </a:p>
        </p:txBody>
      </p:sp>
      <p:cxnSp>
        <p:nvCxnSpPr>
          <p:cNvPr id="57" name="Straight Connector 56"/>
          <p:cNvCxnSpPr/>
          <p:nvPr/>
        </p:nvCxnSpPr>
        <p:spPr>
          <a:xfrm flipH="1" flipV="1">
            <a:off x="6915152" y="5295900"/>
            <a:ext cx="3" cy="68580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610353" y="5981700"/>
            <a:ext cx="609600" cy="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96053" y="5724525"/>
            <a:ext cx="457200" cy="304800"/>
          </a:xfrm>
          <a:prstGeom prst="rect">
            <a:avLst/>
          </a:prstGeom>
          <a:noFill/>
        </p:spPr>
        <p:txBody>
          <a:bodyPr wrap="none" lIns="0" tIns="0" rIns="0" bIns="0" rtlCol="0">
            <a:noAutofit/>
          </a:bodyPr>
          <a:lstStyle/>
          <a:p>
            <a:pPr>
              <a:lnSpc>
                <a:spcPct val="90000"/>
              </a:lnSpc>
            </a:pPr>
            <a:r>
              <a:rPr lang="en-US" sz="1200" dirty="0">
                <a:solidFill>
                  <a:srgbClr val="387C2C"/>
                </a:solidFill>
              </a:rPr>
              <a:t>App</a:t>
            </a:r>
          </a:p>
        </p:txBody>
      </p:sp>
      <p:sp>
        <p:nvSpPr>
          <p:cNvPr id="61" name="Left-Right Arrow 60"/>
          <p:cNvSpPr/>
          <p:nvPr/>
        </p:nvSpPr>
        <p:spPr>
          <a:xfrm rot="7232436">
            <a:off x="6312041" y="2811817"/>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2" name="Left-Right Arrow 61"/>
          <p:cNvSpPr/>
          <p:nvPr/>
        </p:nvSpPr>
        <p:spPr>
          <a:xfrm rot="14175084" flipH="1">
            <a:off x="6223951" y="4339168"/>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Tree>
    <p:extLst>
      <p:ext uri="{BB962C8B-B14F-4D97-AF65-F5344CB8AC3E}">
        <p14:creationId xmlns:p14="http://schemas.microsoft.com/office/powerpoint/2010/main" val="56911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Standalone HA Model: 2 NSX Edges (2)</a:t>
            </a:r>
            <a:endParaRPr lang="en-US" dirty="0"/>
          </a:p>
        </p:txBody>
      </p:sp>
      <p:cxnSp>
        <p:nvCxnSpPr>
          <p:cNvPr id="5" name="Straight Connector 4"/>
          <p:cNvCxnSpPr/>
          <p:nvPr/>
        </p:nvCxnSpPr>
        <p:spPr>
          <a:xfrm flipV="1">
            <a:off x="7067550" y="1562100"/>
            <a:ext cx="0" cy="3054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695951" y="4457700"/>
            <a:ext cx="2819400"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457953" y="3695700"/>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677151" y="3695700"/>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915152" y="4457700"/>
            <a:ext cx="3" cy="5334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153152" y="4838707"/>
            <a:ext cx="1524000" cy="482089"/>
            <a:chOff x="684213" y="4343400"/>
            <a:chExt cx="1524000" cy="482089"/>
          </a:xfrm>
        </p:grpSpPr>
        <p:sp>
          <p:nvSpPr>
            <p:cNvPr id="13" name="Rounded Rectangle 12"/>
            <p:cNvSpPr/>
            <p:nvPr/>
          </p:nvSpPr>
          <p:spPr>
            <a:xfrm>
              <a:off x="684213" y="4343400"/>
              <a:ext cx="1524000" cy="482089"/>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050" dirty="0">
                <a:solidFill>
                  <a:srgbClr val="333333"/>
                </a:solidFill>
                <a:ea typeface="ＭＳ Ｐゴシック"/>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0411" y="4379232"/>
              <a:ext cx="361744" cy="37659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1012" y="4379232"/>
              <a:ext cx="361744" cy="376592"/>
            </a:xfrm>
            <a:prstGeom prst="rect">
              <a:avLst/>
            </a:prstGeom>
          </p:spPr>
        </p:pic>
        <p:sp>
          <p:nvSpPr>
            <p:cNvPr id="16" name="TextBox 15"/>
            <p:cNvSpPr txBox="1"/>
            <p:nvPr/>
          </p:nvSpPr>
          <p:spPr>
            <a:xfrm>
              <a:off x="989012" y="4419600"/>
              <a:ext cx="914400" cy="317971"/>
            </a:xfrm>
            <a:prstGeom prst="rect">
              <a:avLst/>
            </a:prstGeom>
            <a:noFill/>
          </p:spPr>
          <p:txBody>
            <a:bodyPr wrap="none" lIns="0" tIns="0" rIns="0" bIns="0" rtlCol="0" anchor="ctr">
              <a:noAutofit/>
            </a:bodyPr>
            <a:lstStyle/>
            <a:p>
              <a:pPr algn="ctr">
                <a:lnSpc>
                  <a:spcPct val="90000"/>
                </a:lnSpc>
              </a:pPr>
              <a:r>
                <a:rPr lang="en-US" sz="1000" dirty="0">
                  <a:solidFill>
                    <a:srgbClr val="000000"/>
                  </a:solidFill>
                </a:rPr>
                <a:t>DLR</a:t>
              </a:r>
            </a:p>
          </p:txBody>
        </p:sp>
      </p:grpSp>
      <p:cxnSp>
        <p:nvCxnSpPr>
          <p:cNvPr id="17" name="Straight Connector 16"/>
          <p:cNvCxnSpPr/>
          <p:nvPr/>
        </p:nvCxnSpPr>
        <p:spPr>
          <a:xfrm flipH="1">
            <a:off x="5619750" y="2857500"/>
            <a:ext cx="2895600"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067550" y="2399698"/>
            <a:ext cx="0" cy="4578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412912" y="2857500"/>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632113" y="2857500"/>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29973" y="2019300"/>
            <a:ext cx="914400" cy="914400"/>
          </a:xfrm>
          <a:prstGeom prst="rect">
            <a:avLst/>
          </a:prstGeom>
          <a:noFill/>
        </p:spPr>
        <p:txBody>
          <a:bodyPr wrap="none" lIns="0" tIns="0" rIns="0" bIns="0" rtlCol="0">
            <a:noAutofit/>
          </a:bodyPr>
          <a:lstStyle/>
          <a:p>
            <a:pPr>
              <a:lnSpc>
                <a:spcPct val="90000"/>
              </a:lnSpc>
            </a:pPr>
            <a:r>
              <a:rPr lang="en-US" sz="1400" dirty="0">
                <a:solidFill>
                  <a:srgbClr val="000000"/>
                </a:solidFill>
              </a:rPr>
              <a:t>Physical Router</a:t>
            </a:r>
          </a:p>
        </p:txBody>
      </p:sp>
      <p:pic>
        <p:nvPicPr>
          <p:cNvPr id="22" name="NSX Route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6619279" y="1723426"/>
            <a:ext cx="905473" cy="905474"/>
          </a:xfrm>
          <a:prstGeom prst="rect">
            <a:avLst/>
          </a:prstGeom>
        </p:spPr>
      </p:pic>
      <p:grpSp>
        <p:nvGrpSpPr>
          <p:cNvPr id="23" name="Group 22"/>
          <p:cNvGrpSpPr/>
          <p:nvPr/>
        </p:nvGrpSpPr>
        <p:grpSpPr>
          <a:xfrm>
            <a:off x="8105776" y="952500"/>
            <a:ext cx="914402" cy="609600"/>
            <a:chOff x="6523035" y="5257800"/>
            <a:chExt cx="914402" cy="609600"/>
          </a:xfrm>
        </p:grpSpPr>
        <p:grpSp>
          <p:nvGrpSpPr>
            <p:cNvPr id="24" name="Group 23"/>
            <p:cNvGrpSpPr/>
            <p:nvPr/>
          </p:nvGrpSpPr>
          <p:grpSpPr>
            <a:xfrm>
              <a:off x="6523035" y="5257800"/>
              <a:ext cx="914402" cy="228600"/>
              <a:chOff x="350835" y="1447800"/>
              <a:chExt cx="914402" cy="228600"/>
            </a:xfrm>
          </p:grpSpPr>
          <p:cxnSp>
            <p:nvCxnSpPr>
              <p:cNvPr id="28" name="Straight Connector 27"/>
              <p:cNvCxnSpPr/>
              <p:nvPr/>
            </p:nvCxnSpPr>
            <p:spPr>
              <a:xfrm flipH="1">
                <a:off x="350835" y="1524000"/>
                <a:ext cx="257177"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79437"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VXLAN</a:t>
                </a:r>
              </a:p>
            </p:txBody>
          </p:sp>
        </p:grpSp>
        <p:grpSp>
          <p:nvGrpSpPr>
            <p:cNvPr id="25" name="Group 24"/>
            <p:cNvGrpSpPr/>
            <p:nvPr/>
          </p:nvGrpSpPr>
          <p:grpSpPr>
            <a:xfrm>
              <a:off x="6523035" y="5638800"/>
              <a:ext cx="914402" cy="228600"/>
              <a:chOff x="350835" y="1447800"/>
              <a:chExt cx="914402" cy="228600"/>
            </a:xfrm>
          </p:grpSpPr>
          <p:cxnSp>
            <p:nvCxnSpPr>
              <p:cNvPr id="26" name="Straight Connector 25"/>
              <p:cNvCxnSpPr/>
              <p:nvPr/>
            </p:nvCxnSpPr>
            <p:spPr>
              <a:xfrm flipH="1">
                <a:off x="350835" y="1524000"/>
                <a:ext cx="257177"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9437"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VLAN</a:t>
                </a:r>
              </a:p>
            </p:txBody>
          </p:sp>
        </p:grpSp>
      </p:grpSp>
      <p:pic>
        <p:nvPicPr>
          <p:cNvPr id="30" name="Picture 2" descr="D:\Ebook\DVD_ART\Artwork_Imagery\Shapes and Graphics\Internet Cloud\cloud illustration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511" y="838746"/>
            <a:ext cx="1966087" cy="799561"/>
          </a:xfrm>
          <a:prstGeom prst="rect">
            <a:avLst/>
          </a:prstGeom>
          <a:noFill/>
          <a:ln>
            <a:noFill/>
          </a:ln>
          <a:effectLst>
            <a:outerShdw dist="50800" dir="54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6762750" y="11049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Core</a:t>
            </a:r>
          </a:p>
        </p:txBody>
      </p:sp>
      <p:sp>
        <p:nvSpPr>
          <p:cNvPr id="32" name="TextBox 31"/>
          <p:cNvSpPr txBox="1"/>
          <p:nvPr/>
        </p:nvSpPr>
        <p:spPr>
          <a:xfrm>
            <a:off x="5276850" y="3581400"/>
            <a:ext cx="914400" cy="342900"/>
          </a:xfrm>
          <a:prstGeom prst="rect">
            <a:avLst/>
          </a:prstGeom>
          <a:noFill/>
        </p:spPr>
        <p:txBody>
          <a:bodyPr wrap="none" lIns="0" tIns="0" rIns="0" bIns="0" rtlCol="0">
            <a:noAutofit/>
          </a:bodyPr>
          <a:lstStyle/>
          <a:p>
            <a:pPr>
              <a:lnSpc>
                <a:spcPct val="90000"/>
              </a:lnSpc>
            </a:pPr>
            <a:r>
              <a:rPr lang="en-US" sz="1600" dirty="0">
                <a:solidFill>
                  <a:srgbClr val="FF0000"/>
                </a:solidFill>
              </a:rPr>
              <a:t>Failed</a:t>
            </a:r>
          </a:p>
        </p:txBody>
      </p:sp>
      <p:sp>
        <p:nvSpPr>
          <p:cNvPr id="33" name="TextBox 32"/>
          <p:cNvSpPr txBox="1"/>
          <p:nvPr/>
        </p:nvSpPr>
        <p:spPr>
          <a:xfrm>
            <a:off x="7905750" y="3581400"/>
            <a:ext cx="914400" cy="342900"/>
          </a:xfrm>
          <a:prstGeom prst="rect">
            <a:avLst/>
          </a:prstGeom>
          <a:noFill/>
        </p:spPr>
        <p:txBody>
          <a:bodyPr wrap="none" lIns="0" tIns="0" rIns="0" bIns="0" rtlCol="0">
            <a:noAutofit/>
          </a:bodyPr>
          <a:lstStyle/>
          <a:p>
            <a:pPr>
              <a:lnSpc>
                <a:spcPct val="90000"/>
              </a:lnSpc>
            </a:pPr>
            <a:r>
              <a:rPr lang="en-US" sz="1400" dirty="0">
                <a:solidFill>
                  <a:srgbClr val="000000"/>
                </a:solidFill>
              </a:rPr>
              <a:t>Active</a:t>
            </a:r>
          </a:p>
        </p:txBody>
      </p:sp>
      <p:sp>
        <p:nvSpPr>
          <p:cNvPr id="36" name="Left-Right Arrow 35"/>
          <p:cNvSpPr/>
          <p:nvPr/>
        </p:nvSpPr>
        <p:spPr>
          <a:xfrm rot="17969819" flipH="1">
            <a:off x="6974733" y="4350930"/>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7" name="Left-Right Arrow 36"/>
          <p:cNvSpPr/>
          <p:nvPr/>
        </p:nvSpPr>
        <p:spPr>
          <a:xfrm rot="3744016">
            <a:off x="7028423" y="2790990"/>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8" name="TextBox 37"/>
          <p:cNvSpPr txBox="1"/>
          <p:nvPr/>
        </p:nvSpPr>
        <p:spPr>
          <a:xfrm>
            <a:off x="7419976" y="3162300"/>
            <a:ext cx="914400" cy="342900"/>
          </a:xfrm>
          <a:prstGeom prst="rect">
            <a:avLst/>
          </a:prstGeom>
          <a:noFill/>
        </p:spPr>
        <p:txBody>
          <a:bodyPr wrap="none" lIns="0" tIns="0" rIns="0" bIns="0" rtlCol="0">
            <a:noAutofit/>
          </a:bodyPr>
          <a:lstStyle/>
          <a:p>
            <a:pPr>
              <a:lnSpc>
                <a:spcPct val="90000"/>
              </a:lnSpc>
            </a:pPr>
            <a:r>
              <a:rPr lang="en-US" sz="1600" dirty="0">
                <a:solidFill>
                  <a:srgbClr val="000000"/>
                </a:solidFill>
              </a:rPr>
              <a:t>E2</a:t>
            </a:r>
          </a:p>
        </p:txBody>
      </p:sp>
      <p:sp>
        <p:nvSpPr>
          <p:cNvPr id="39" name="TextBox 38"/>
          <p:cNvSpPr txBox="1"/>
          <p:nvPr/>
        </p:nvSpPr>
        <p:spPr>
          <a:xfrm>
            <a:off x="5753101" y="3162300"/>
            <a:ext cx="914400" cy="342900"/>
          </a:xfrm>
          <a:prstGeom prst="rect">
            <a:avLst/>
          </a:prstGeom>
          <a:noFill/>
        </p:spPr>
        <p:txBody>
          <a:bodyPr wrap="none" lIns="0" tIns="0" rIns="0" bIns="0" rtlCol="0">
            <a:noAutofit/>
          </a:bodyPr>
          <a:lstStyle/>
          <a:p>
            <a:pPr>
              <a:lnSpc>
                <a:spcPct val="90000"/>
              </a:lnSpc>
            </a:pPr>
            <a:r>
              <a:rPr lang="en-US" sz="1600" dirty="0">
                <a:solidFill>
                  <a:srgbClr val="000000"/>
                </a:solidFill>
              </a:rPr>
              <a:t>E1</a:t>
            </a:r>
          </a:p>
        </p:txBody>
      </p:sp>
      <p:grpSp>
        <p:nvGrpSpPr>
          <p:cNvPr id="40" name="Group 39"/>
          <p:cNvGrpSpPr/>
          <p:nvPr/>
        </p:nvGrpSpPr>
        <p:grpSpPr>
          <a:xfrm>
            <a:off x="6000750" y="3314700"/>
            <a:ext cx="762000" cy="762000"/>
            <a:chOff x="4722812" y="5105400"/>
            <a:chExt cx="762000" cy="762000"/>
          </a:xfrm>
        </p:grpSpPr>
        <p:pic>
          <p:nvPicPr>
            <p:cNvPr id="41"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42"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43" name="Rectangle 42"/>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44" name="Group 43"/>
          <p:cNvGrpSpPr/>
          <p:nvPr/>
        </p:nvGrpSpPr>
        <p:grpSpPr>
          <a:xfrm>
            <a:off x="7296150" y="3314700"/>
            <a:ext cx="762000" cy="762000"/>
            <a:chOff x="4722812" y="5105400"/>
            <a:chExt cx="762000" cy="762000"/>
          </a:xfrm>
        </p:grpSpPr>
        <p:pic>
          <p:nvPicPr>
            <p:cNvPr id="45"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46"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47" name="Rectangle 46"/>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sp>
        <p:nvSpPr>
          <p:cNvPr id="48" name="TextBox 47"/>
          <p:cNvSpPr txBox="1"/>
          <p:nvPr/>
        </p:nvSpPr>
        <p:spPr>
          <a:xfrm>
            <a:off x="5934075" y="3381375"/>
            <a:ext cx="914400" cy="914400"/>
          </a:xfrm>
          <a:prstGeom prst="rect">
            <a:avLst/>
          </a:prstGeom>
          <a:noFill/>
        </p:spPr>
        <p:txBody>
          <a:bodyPr wrap="none" lIns="0" tIns="0" rIns="0" bIns="0" rtlCol="0">
            <a:noAutofit/>
          </a:bodyPr>
          <a:lstStyle/>
          <a:p>
            <a:pPr>
              <a:lnSpc>
                <a:spcPct val="90000"/>
              </a:lnSpc>
            </a:pPr>
            <a:r>
              <a:rPr lang="en-US" sz="5400" b="1" dirty="0">
                <a:solidFill>
                  <a:srgbClr val="FF0000"/>
                </a:solidFill>
              </a:rPr>
              <a:t>X</a:t>
            </a:r>
          </a:p>
        </p:txBody>
      </p:sp>
      <p:sp>
        <p:nvSpPr>
          <p:cNvPr id="49" name="Freeform 48"/>
          <p:cNvSpPr/>
          <p:nvPr/>
        </p:nvSpPr>
        <p:spPr>
          <a:xfrm>
            <a:off x="7067552" y="1714500"/>
            <a:ext cx="685800" cy="3118980"/>
          </a:xfrm>
          <a:custGeom>
            <a:avLst/>
            <a:gdLst>
              <a:gd name="connsiteX0" fmla="*/ 137786 w 555201"/>
              <a:gd name="connsiteY0" fmla="*/ 0 h 3118980"/>
              <a:gd name="connsiteX1" fmla="*/ 162838 w 555201"/>
              <a:gd name="connsiteY1" fmla="*/ 739035 h 3118980"/>
              <a:gd name="connsiteX2" fmla="*/ 275572 w 555201"/>
              <a:gd name="connsiteY2" fmla="*/ 989556 h 3118980"/>
              <a:gd name="connsiteX3" fmla="*/ 438411 w 555201"/>
              <a:gd name="connsiteY3" fmla="*/ 1102290 h 3118980"/>
              <a:gd name="connsiteX4" fmla="*/ 513567 w 555201"/>
              <a:gd name="connsiteY4" fmla="*/ 1402915 h 3118980"/>
              <a:gd name="connsiteX5" fmla="*/ 551145 w 555201"/>
              <a:gd name="connsiteY5" fmla="*/ 1929008 h 3118980"/>
              <a:gd name="connsiteX6" fmla="*/ 538619 w 555201"/>
              <a:gd name="connsiteY6" fmla="*/ 2379945 h 3118980"/>
              <a:gd name="connsiteX7" fmla="*/ 413359 w 555201"/>
              <a:gd name="connsiteY7" fmla="*/ 2605413 h 3118980"/>
              <a:gd name="connsiteX8" fmla="*/ 87682 w 555201"/>
              <a:gd name="connsiteY8" fmla="*/ 2818356 h 3118980"/>
              <a:gd name="connsiteX9" fmla="*/ 0 w 555201"/>
              <a:gd name="connsiteY9" fmla="*/ 3118980 h 311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01" h="3118980">
                <a:moveTo>
                  <a:pt x="137786" y="0"/>
                </a:moveTo>
                <a:cubicBezTo>
                  <a:pt x="138830" y="287054"/>
                  <a:pt x="139874" y="574109"/>
                  <a:pt x="162838" y="739035"/>
                </a:cubicBezTo>
                <a:cubicBezTo>
                  <a:pt x="185802" y="903961"/>
                  <a:pt x="229643" y="929013"/>
                  <a:pt x="275572" y="989556"/>
                </a:cubicBezTo>
                <a:cubicBezTo>
                  <a:pt x="321501" y="1050099"/>
                  <a:pt x="398745" y="1033397"/>
                  <a:pt x="438411" y="1102290"/>
                </a:cubicBezTo>
                <a:cubicBezTo>
                  <a:pt x="478077" y="1171183"/>
                  <a:pt x="494778" y="1265129"/>
                  <a:pt x="513567" y="1402915"/>
                </a:cubicBezTo>
                <a:cubicBezTo>
                  <a:pt x="532356" y="1540701"/>
                  <a:pt x="546970" y="1766170"/>
                  <a:pt x="551145" y="1929008"/>
                </a:cubicBezTo>
                <a:cubicBezTo>
                  <a:pt x="555320" y="2091846"/>
                  <a:pt x="561583" y="2267211"/>
                  <a:pt x="538619" y="2379945"/>
                </a:cubicBezTo>
                <a:cubicBezTo>
                  <a:pt x="515655" y="2492679"/>
                  <a:pt x="488515" y="2532345"/>
                  <a:pt x="413359" y="2605413"/>
                </a:cubicBezTo>
                <a:cubicBezTo>
                  <a:pt x="338203" y="2678481"/>
                  <a:pt x="156575" y="2732762"/>
                  <a:pt x="87682" y="2818356"/>
                </a:cubicBezTo>
                <a:cubicBezTo>
                  <a:pt x="18789" y="2903951"/>
                  <a:pt x="9394" y="3011465"/>
                  <a:pt x="0" y="3118980"/>
                </a:cubicBezTo>
              </a:path>
            </a:pathLst>
          </a:custGeom>
          <a:noFill/>
          <a:ln w="38100">
            <a:solidFill>
              <a:srgbClr val="F8981D"/>
            </a:solidFill>
            <a:headEnd type="triangl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50" name="Freeform 49"/>
          <p:cNvSpPr/>
          <p:nvPr/>
        </p:nvSpPr>
        <p:spPr>
          <a:xfrm>
            <a:off x="6972299" y="1714500"/>
            <a:ext cx="581028" cy="3118980"/>
          </a:xfrm>
          <a:custGeom>
            <a:avLst/>
            <a:gdLst>
              <a:gd name="connsiteX0" fmla="*/ 137786 w 555201"/>
              <a:gd name="connsiteY0" fmla="*/ 0 h 3118980"/>
              <a:gd name="connsiteX1" fmla="*/ 162838 w 555201"/>
              <a:gd name="connsiteY1" fmla="*/ 739035 h 3118980"/>
              <a:gd name="connsiteX2" fmla="*/ 275572 w 555201"/>
              <a:gd name="connsiteY2" fmla="*/ 989556 h 3118980"/>
              <a:gd name="connsiteX3" fmla="*/ 438411 w 555201"/>
              <a:gd name="connsiteY3" fmla="*/ 1102290 h 3118980"/>
              <a:gd name="connsiteX4" fmla="*/ 513567 w 555201"/>
              <a:gd name="connsiteY4" fmla="*/ 1402915 h 3118980"/>
              <a:gd name="connsiteX5" fmla="*/ 551145 w 555201"/>
              <a:gd name="connsiteY5" fmla="*/ 1929008 h 3118980"/>
              <a:gd name="connsiteX6" fmla="*/ 538619 w 555201"/>
              <a:gd name="connsiteY6" fmla="*/ 2379945 h 3118980"/>
              <a:gd name="connsiteX7" fmla="*/ 413359 w 555201"/>
              <a:gd name="connsiteY7" fmla="*/ 2605413 h 3118980"/>
              <a:gd name="connsiteX8" fmla="*/ 87682 w 555201"/>
              <a:gd name="connsiteY8" fmla="*/ 2818356 h 3118980"/>
              <a:gd name="connsiteX9" fmla="*/ 0 w 555201"/>
              <a:gd name="connsiteY9" fmla="*/ 3118980 h 311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01" h="3118980">
                <a:moveTo>
                  <a:pt x="137786" y="0"/>
                </a:moveTo>
                <a:cubicBezTo>
                  <a:pt x="138830" y="287054"/>
                  <a:pt x="139874" y="574109"/>
                  <a:pt x="162838" y="739035"/>
                </a:cubicBezTo>
                <a:cubicBezTo>
                  <a:pt x="185802" y="903961"/>
                  <a:pt x="229643" y="929013"/>
                  <a:pt x="275572" y="989556"/>
                </a:cubicBezTo>
                <a:cubicBezTo>
                  <a:pt x="321501" y="1050099"/>
                  <a:pt x="398745" y="1033397"/>
                  <a:pt x="438411" y="1102290"/>
                </a:cubicBezTo>
                <a:cubicBezTo>
                  <a:pt x="478077" y="1171183"/>
                  <a:pt x="494778" y="1265129"/>
                  <a:pt x="513567" y="1402915"/>
                </a:cubicBezTo>
                <a:cubicBezTo>
                  <a:pt x="532356" y="1540701"/>
                  <a:pt x="546970" y="1766170"/>
                  <a:pt x="551145" y="1929008"/>
                </a:cubicBezTo>
                <a:cubicBezTo>
                  <a:pt x="555320" y="2091846"/>
                  <a:pt x="561583" y="2267211"/>
                  <a:pt x="538619" y="2379945"/>
                </a:cubicBezTo>
                <a:cubicBezTo>
                  <a:pt x="515655" y="2492679"/>
                  <a:pt x="488515" y="2532345"/>
                  <a:pt x="413359" y="2605413"/>
                </a:cubicBezTo>
                <a:cubicBezTo>
                  <a:pt x="338203" y="2678481"/>
                  <a:pt x="156575" y="2732762"/>
                  <a:pt x="87682" y="2818356"/>
                </a:cubicBezTo>
                <a:cubicBezTo>
                  <a:pt x="18789" y="2903951"/>
                  <a:pt x="9394" y="3011465"/>
                  <a:pt x="0" y="3118980"/>
                </a:cubicBezTo>
              </a:path>
            </a:pathLst>
          </a:custGeom>
          <a:noFill/>
          <a:ln w="38100">
            <a:solidFill>
              <a:srgbClr val="800000"/>
            </a:solidFill>
            <a:headEnd type="triangl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51" name="Straight Connector 50"/>
          <p:cNvCxnSpPr/>
          <p:nvPr/>
        </p:nvCxnSpPr>
        <p:spPr>
          <a:xfrm flipV="1">
            <a:off x="5924554" y="5295900"/>
            <a:ext cx="381001" cy="68580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57826" y="5724525"/>
            <a:ext cx="457200" cy="304800"/>
          </a:xfrm>
          <a:prstGeom prst="rect">
            <a:avLst/>
          </a:prstGeom>
          <a:noFill/>
        </p:spPr>
        <p:txBody>
          <a:bodyPr wrap="none" lIns="0" tIns="0" rIns="0" bIns="0" rtlCol="0">
            <a:noAutofit/>
          </a:bodyPr>
          <a:lstStyle/>
          <a:p>
            <a:pPr>
              <a:lnSpc>
                <a:spcPct val="90000"/>
              </a:lnSpc>
            </a:pPr>
            <a:r>
              <a:rPr lang="en-US" sz="1200" dirty="0">
                <a:solidFill>
                  <a:srgbClr val="FF0000"/>
                </a:solidFill>
              </a:rPr>
              <a:t>Web</a:t>
            </a:r>
          </a:p>
        </p:txBody>
      </p:sp>
      <p:cxnSp>
        <p:nvCxnSpPr>
          <p:cNvPr id="53" name="Straight Connector 52"/>
          <p:cNvCxnSpPr/>
          <p:nvPr/>
        </p:nvCxnSpPr>
        <p:spPr>
          <a:xfrm flipH="1" flipV="1">
            <a:off x="7410452" y="5295900"/>
            <a:ext cx="479966" cy="68580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619752" y="5981700"/>
            <a:ext cx="609600"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600952" y="5981700"/>
            <a:ext cx="609600" cy="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829551" y="5753100"/>
            <a:ext cx="457200" cy="304800"/>
          </a:xfrm>
          <a:prstGeom prst="rect">
            <a:avLst/>
          </a:prstGeom>
          <a:noFill/>
        </p:spPr>
        <p:txBody>
          <a:bodyPr wrap="none" lIns="0" tIns="0" rIns="0" bIns="0" rtlCol="0">
            <a:noAutofit/>
          </a:bodyPr>
          <a:lstStyle/>
          <a:p>
            <a:pPr>
              <a:lnSpc>
                <a:spcPct val="90000"/>
              </a:lnSpc>
            </a:pPr>
            <a:r>
              <a:rPr lang="en-US" sz="1200" dirty="0">
                <a:solidFill>
                  <a:srgbClr val="FF6600"/>
                </a:solidFill>
              </a:rPr>
              <a:t>DB</a:t>
            </a:r>
          </a:p>
        </p:txBody>
      </p:sp>
      <p:cxnSp>
        <p:nvCxnSpPr>
          <p:cNvPr id="57" name="Straight Connector 56"/>
          <p:cNvCxnSpPr/>
          <p:nvPr/>
        </p:nvCxnSpPr>
        <p:spPr>
          <a:xfrm flipH="1" flipV="1">
            <a:off x="6915152" y="5295900"/>
            <a:ext cx="3" cy="68580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610353" y="5981700"/>
            <a:ext cx="609600" cy="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96053" y="5724525"/>
            <a:ext cx="457200" cy="304800"/>
          </a:xfrm>
          <a:prstGeom prst="rect">
            <a:avLst/>
          </a:prstGeom>
          <a:noFill/>
        </p:spPr>
        <p:txBody>
          <a:bodyPr wrap="none" lIns="0" tIns="0" rIns="0" bIns="0" rtlCol="0">
            <a:noAutofit/>
          </a:bodyPr>
          <a:lstStyle/>
          <a:p>
            <a:pPr>
              <a:lnSpc>
                <a:spcPct val="90000"/>
              </a:lnSpc>
            </a:pPr>
            <a:r>
              <a:rPr lang="en-US" sz="1200" dirty="0">
                <a:solidFill>
                  <a:srgbClr val="387C2C"/>
                </a:solidFill>
              </a:rPr>
              <a:t>App</a:t>
            </a:r>
          </a:p>
        </p:txBody>
      </p:sp>
      <p:sp>
        <p:nvSpPr>
          <p:cNvPr id="60" name="Text Placeholder 6"/>
          <p:cNvSpPr>
            <a:spLocks noGrp="1"/>
          </p:cNvSpPr>
          <p:nvPr>
            <p:ph type="body" sz="quarter" idx="13"/>
          </p:nvPr>
        </p:nvSpPr>
        <p:spPr>
          <a:xfrm>
            <a:off x="314325" y="946149"/>
            <a:ext cx="8404098" cy="5426076"/>
          </a:xfrm>
        </p:spPr>
        <p:txBody>
          <a:bodyPr/>
          <a:lstStyle/>
          <a:p>
            <a:pPr lvl="1"/>
            <a:r>
              <a:rPr lang="en-US" dirty="0" smtClean="0"/>
              <a:t>On failure of NSX Edge E1:</a:t>
            </a:r>
          </a:p>
          <a:p>
            <a:pPr lvl="2"/>
            <a:r>
              <a:rPr lang="en-US" dirty="0" smtClean="0"/>
              <a:t>The DLR times-out the routing adjacency with</a:t>
            </a:r>
            <a:br>
              <a:rPr lang="en-US" dirty="0" smtClean="0"/>
            </a:br>
            <a:r>
              <a:rPr lang="en-US" dirty="0" smtClean="0"/>
              <a:t>the failed Edge</a:t>
            </a:r>
          </a:p>
          <a:p>
            <a:pPr lvl="2"/>
            <a:r>
              <a:rPr lang="en-US" dirty="0" smtClean="0"/>
              <a:t>Routing tables are updated to reference the </a:t>
            </a:r>
            <a:br>
              <a:rPr lang="en-US" dirty="0" smtClean="0"/>
            </a:br>
            <a:r>
              <a:rPr lang="en-US" dirty="0" smtClean="0"/>
              <a:t>second active unit</a:t>
            </a:r>
          </a:p>
          <a:p>
            <a:pPr lvl="1"/>
            <a:endParaRPr lang="en-US" dirty="0" smtClean="0"/>
          </a:p>
        </p:txBody>
      </p:sp>
      <p:sp>
        <p:nvSpPr>
          <p:cNvPr id="61" name="TextBox 60"/>
          <p:cNvSpPr txBox="1"/>
          <p:nvPr/>
        </p:nvSpPr>
        <p:spPr>
          <a:xfrm>
            <a:off x="7651848" y="2411297"/>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Adjacency</a:t>
            </a:r>
          </a:p>
        </p:txBody>
      </p:sp>
      <p:sp>
        <p:nvSpPr>
          <p:cNvPr id="62" name="TextBox 61"/>
          <p:cNvSpPr txBox="1"/>
          <p:nvPr/>
        </p:nvSpPr>
        <p:spPr>
          <a:xfrm>
            <a:off x="7676201" y="4523125"/>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Adjacency</a:t>
            </a:r>
          </a:p>
        </p:txBody>
      </p:sp>
    </p:spTree>
    <p:extLst>
      <p:ext uri="{BB962C8B-B14F-4D97-AF65-F5344CB8AC3E}">
        <p14:creationId xmlns:p14="http://schemas.microsoft.com/office/powerpoint/2010/main" val="1117725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ECMP HA Model: </a:t>
            </a:r>
            <a:r>
              <a:rPr lang="en-US" dirty="0" smtClean="0"/>
              <a:t>Up to 8 NSX Edges (1)</a:t>
            </a:r>
            <a:endParaRPr lang="en-US" dirty="0"/>
          </a:p>
        </p:txBody>
      </p:sp>
      <p:cxnSp>
        <p:nvCxnSpPr>
          <p:cNvPr id="5" name="Straight Connector 4"/>
          <p:cNvCxnSpPr/>
          <p:nvPr/>
        </p:nvCxnSpPr>
        <p:spPr>
          <a:xfrm flipV="1">
            <a:off x="6819901"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420100"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438900" y="1666875"/>
            <a:ext cx="0" cy="3054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000500" y="4562475"/>
            <a:ext cx="4648200"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457703"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676900"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896102"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435435"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86502" y="4562475"/>
            <a:ext cx="3" cy="5334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524502" y="4943482"/>
            <a:ext cx="1524000" cy="482089"/>
            <a:chOff x="684213" y="4343400"/>
            <a:chExt cx="1524000" cy="482089"/>
          </a:xfrm>
        </p:grpSpPr>
        <p:sp>
          <p:nvSpPr>
            <p:cNvPr id="17" name="Rounded Rectangle 16"/>
            <p:cNvSpPr/>
            <p:nvPr/>
          </p:nvSpPr>
          <p:spPr>
            <a:xfrm>
              <a:off x="684213" y="4343400"/>
              <a:ext cx="1524000" cy="482089"/>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050" dirty="0">
                <a:solidFill>
                  <a:srgbClr val="333333"/>
                </a:solidFill>
                <a:ea typeface="ＭＳ Ｐゴシック"/>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0411" y="4379232"/>
              <a:ext cx="361744" cy="376592"/>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1012" y="4379232"/>
              <a:ext cx="361744" cy="376592"/>
            </a:xfrm>
            <a:prstGeom prst="rect">
              <a:avLst/>
            </a:prstGeom>
          </p:spPr>
        </p:pic>
        <p:sp>
          <p:nvSpPr>
            <p:cNvPr id="20" name="TextBox 19"/>
            <p:cNvSpPr txBox="1"/>
            <p:nvPr/>
          </p:nvSpPr>
          <p:spPr>
            <a:xfrm>
              <a:off x="989012" y="4419600"/>
              <a:ext cx="914400" cy="317971"/>
            </a:xfrm>
            <a:prstGeom prst="rect">
              <a:avLst/>
            </a:prstGeom>
            <a:noFill/>
          </p:spPr>
          <p:txBody>
            <a:bodyPr wrap="none" lIns="0" tIns="0" rIns="0" bIns="0" rtlCol="0" anchor="ctr">
              <a:noAutofit/>
            </a:bodyPr>
            <a:lstStyle/>
            <a:p>
              <a:pPr algn="ctr">
                <a:lnSpc>
                  <a:spcPct val="90000"/>
                </a:lnSpc>
              </a:pPr>
              <a:r>
                <a:rPr lang="en-US" sz="1000" dirty="0">
                  <a:solidFill>
                    <a:srgbClr val="000000"/>
                  </a:solidFill>
                </a:rPr>
                <a:t>DLR</a:t>
              </a:r>
            </a:p>
          </p:txBody>
        </p:sp>
      </p:grpSp>
      <p:sp>
        <p:nvSpPr>
          <p:cNvPr id="21" name="TextBox 20"/>
          <p:cNvSpPr txBox="1"/>
          <p:nvPr/>
        </p:nvSpPr>
        <p:spPr>
          <a:xfrm>
            <a:off x="68199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E3</a:t>
            </a:r>
          </a:p>
        </p:txBody>
      </p:sp>
      <p:cxnSp>
        <p:nvCxnSpPr>
          <p:cNvPr id="22" name="Straight Connector 21"/>
          <p:cNvCxnSpPr/>
          <p:nvPr/>
        </p:nvCxnSpPr>
        <p:spPr>
          <a:xfrm flipH="1">
            <a:off x="4000502" y="2962275"/>
            <a:ext cx="4876798"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438900" y="2504473"/>
            <a:ext cx="0" cy="4578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412662"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631863"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52825"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E1</a:t>
            </a:r>
          </a:p>
        </p:txBody>
      </p:sp>
      <p:sp>
        <p:nvSpPr>
          <p:cNvPr id="27" name="TextBox 26"/>
          <p:cNvSpPr txBox="1"/>
          <p:nvPr/>
        </p:nvSpPr>
        <p:spPr>
          <a:xfrm>
            <a:off x="7101323" y="2124075"/>
            <a:ext cx="914400" cy="914400"/>
          </a:xfrm>
          <a:prstGeom prst="rect">
            <a:avLst/>
          </a:prstGeom>
          <a:noFill/>
        </p:spPr>
        <p:txBody>
          <a:bodyPr wrap="none" lIns="0" tIns="0" rIns="0" bIns="0" rtlCol="0">
            <a:noAutofit/>
          </a:bodyPr>
          <a:lstStyle/>
          <a:p>
            <a:pPr>
              <a:lnSpc>
                <a:spcPct val="90000"/>
              </a:lnSpc>
            </a:pPr>
            <a:r>
              <a:rPr lang="en-US" sz="1600" dirty="0">
                <a:solidFill>
                  <a:srgbClr val="000000"/>
                </a:solidFill>
              </a:rPr>
              <a:t>Physical Router</a:t>
            </a:r>
          </a:p>
        </p:txBody>
      </p:sp>
      <p:pic>
        <p:nvPicPr>
          <p:cNvPr id="28" name="NSX Route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990629" y="1828201"/>
            <a:ext cx="905473" cy="905474"/>
          </a:xfrm>
          <a:prstGeom prst="rect">
            <a:avLst/>
          </a:prstGeom>
        </p:spPr>
      </p:pic>
      <p:sp>
        <p:nvSpPr>
          <p:cNvPr id="29" name="TextBox 28"/>
          <p:cNvSpPr txBox="1"/>
          <p:nvPr/>
        </p:nvSpPr>
        <p:spPr>
          <a:xfrm>
            <a:off x="47625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E2</a:t>
            </a:r>
          </a:p>
        </p:txBody>
      </p:sp>
      <p:sp>
        <p:nvSpPr>
          <p:cNvPr id="30" name="TextBox 29"/>
          <p:cNvSpPr txBox="1"/>
          <p:nvPr/>
        </p:nvSpPr>
        <p:spPr>
          <a:xfrm>
            <a:off x="7486650" y="3400425"/>
            <a:ext cx="914400" cy="914400"/>
          </a:xfrm>
          <a:prstGeom prst="rect">
            <a:avLst/>
          </a:prstGeom>
          <a:noFill/>
        </p:spPr>
        <p:txBody>
          <a:bodyPr wrap="none" lIns="0" tIns="0" rIns="0" bIns="0" rtlCol="0">
            <a:noAutofit/>
          </a:bodyPr>
          <a:lstStyle/>
          <a:p>
            <a:pPr>
              <a:lnSpc>
                <a:spcPct val="90000"/>
              </a:lnSpc>
            </a:pPr>
            <a:r>
              <a:rPr lang="en-US" sz="1800" b="1" dirty="0">
                <a:solidFill>
                  <a:srgbClr val="000000"/>
                </a:solidFill>
              </a:rPr>
              <a:t>…</a:t>
            </a:r>
          </a:p>
        </p:txBody>
      </p:sp>
      <p:pic>
        <p:nvPicPr>
          <p:cNvPr id="31" name="Picture 2" descr="D:\Ebook\DVD_ART\Artwork_Imagery\Shapes and Graphics\Internet Cloud\cloud illustration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5861" y="943521"/>
            <a:ext cx="1966087" cy="799561"/>
          </a:xfrm>
          <a:prstGeom prst="rect">
            <a:avLst/>
          </a:prstGeom>
          <a:noFill/>
          <a:ln>
            <a:noFill/>
          </a:ln>
          <a:effectLst>
            <a:outerShdw dist="50800" dir="54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6134100" y="1209675"/>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Core</a:t>
            </a:r>
          </a:p>
        </p:txBody>
      </p:sp>
      <p:sp>
        <p:nvSpPr>
          <p:cNvPr id="33" name="Left-Right Arrow 32"/>
          <p:cNvSpPr/>
          <p:nvPr/>
        </p:nvSpPr>
        <p:spPr>
          <a:xfrm rot="2479999">
            <a:off x="4448609" y="4460121"/>
            <a:ext cx="1183788" cy="19042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4" name="Left-Right Arrow 33"/>
          <p:cNvSpPr/>
          <p:nvPr/>
        </p:nvSpPr>
        <p:spPr>
          <a:xfrm rot="19201827" flipH="1">
            <a:off x="6936099" y="4440968"/>
            <a:ext cx="1247540" cy="243008"/>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nvGrpSpPr>
          <p:cNvPr id="36" name="Group 35"/>
          <p:cNvGrpSpPr/>
          <p:nvPr/>
        </p:nvGrpSpPr>
        <p:grpSpPr>
          <a:xfrm>
            <a:off x="7467600" y="1057275"/>
            <a:ext cx="914403" cy="609600"/>
            <a:chOff x="6551609" y="5257800"/>
            <a:chExt cx="914403" cy="609600"/>
          </a:xfrm>
        </p:grpSpPr>
        <p:grpSp>
          <p:nvGrpSpPr>
            <p:cNvPr id="37" name="Group 36"/>
            <p:cNvGrpSpPr/>
            <p:nvPr/>
          </p:nvGrpSpPr>
          <p:grpSpPr>
            <a:xfrm>
              <a:off x="6551609" y="5257800"/>
              <a:ext cx="914403" cy="228600"/>
              <a:chOff x="379409" y="1447800"/>
              <a:chExt cx="914403" cy="228600"/>
            </a:xfrm>
          </p:grpSpPr>
          <p:cxnSp>
            <p:nvCxnSpPr>
              <p:cNvPr id="41" name="Straight Connector 40"/>
              <p:cNvCxnSpPr/>
              <p:nvPr/>
            </p:nvCxnSpPr>
            <p:spPr>
              <a:xfrm flipH="1">
                <a:off x="379409" y="1524000"/>
                <a:ext cx="228603"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080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VXLAN</a:t>
                </a:r>
              </a:p>
            </p:txBody>
          </p:sp>
        </p:grpSp>
        <p:grpSp>
          <p:nvGrpSpPr>
            <p:cNvPr id="38" name="Group 37"/>
            <p:cNvGrpSpPr/>
            <p:nvPr/>
          </p:nvGrpSpPr>
          <p:grpSpPr>
            <a:xfrm>
              <a:off x="6551609" y="5638800"/>
              <a:ext cx="838203" cy="228600"/>
              <a:chOff x="379409" y="1447800"/>
              <a:chExt cx="838203" cy="228600"/>
            </a:xfrm>
          </p:grpSpPr>
          <p:cxnSp>
            <p:nvCxnSpPr>
              <p:cNvPr id="39" name="Straight Connector 38"/>
              <p:cNvCxnSpPr/>
              <p:nvPr/>
            </p:nvCxnSpPr>
            <p:spPr>
              <a:xfrm flipH="1">
                <a:off x="379409" y="1524000"/>
                <a:ext cx="228603"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18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VLAN</a:t>
                </a:r>
              </a:p>
            </p:txBody>
          </p:sp>
        </p:grpSp>
      </p:grpSp>
      <p:sp>
        <p:nvSpPr>
          <p:cNvPr id="43" name="Left-Right Arrow 42"/>
          <p:cNvSpPr/>
          <p:nvPr/>
        </p:nvSpPr>
        <p:spPr>
          <a:xfrm rot="19120001" flipV="1">
            <a:off x="4439976" y="2961629"/>
            <a:ext cx="1183788" cy="212249"/>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4" name="Left-Right Arrow 43"/>
          <p:cNvSpPr/>
          <p:nvPr/>
        </p:nvSpPr>
        <p:spPr>
          <a:xfrm rot="2398173" flipH="1" flipV="1">
            <a:off x="6983431" y="2881209"/>
            <a:ext cx="1247540" cy="210292"/>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5" name="TextBox 44"/>
          <p:cNvSpPr txBox="1"/>
          <p:nvPr/>
        </p:nvSpPr>
        <p:spPr>
          <a:xfrm>
            <a:off x="5883321" y="3000375"/>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Adjacencies</a:t>
            </a:r>
          </a:p>
        </p:txBody>
      </p:sp>
      <p:sp>
        <p:nvSpPr>
          <p:cNvPr id="46" name="Left-Right Arrow 45"/>
          <p:cNvSpPr/>
          <p:nvPr/>
        </p:nvSpPr>
        <p:spPr>
          <a:xfrm rot="3630181">
            <a:off x="5587849" y="4392033"/>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7" name="Left-Right Arrow 46"/>
          <p:cNvSpPr/>
          <p:nvPr/>
        </p:nvSpPr>
        <p:spPr>
          <a:xfrm rot="6966182">
            <a:off x="5454493" y="2905142"/>
            <a:ext cx="798561" cy="23307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8" name="Left-Right Arrow 47"/>
          <p:cNvSpPr/>
          <p:nvPr/>
        </p:nvSpPr>
        <p:spPr>
          <a:xfrm rot="17969819" flipH="1">
            <a:off x="6346083" y="4455705"/>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9" name="Left-Right Arrow 48"/>
          <p:cNvSpPr/>
          <p:nvPr/>
        </p:nvSpPr>
        <p:spPr>
          <a:xfrm rot="3744016">
            <a:off x="6399773" y="2895765"/>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50" name="TextBox 49"/>
          <p:cNvSpPr txBox="1"/>
          <p:nvPr/>
        </p:nvSpPr>
        <p:spPr>
          <a:xfrm>
            <a:off x="8439151" y="3467100"/>
            <a:ext cx="914400" cy="381000"/>
          </a:xfrm>
          <a:prstGeom prst="rect">
            <a:avLst/>
          </a:prstGeom>
          <a:noFill/>
        </p:spPr>
        <p:txBody>
          <a:bodyPr wrap="none" lIns="0" tIns="0" rIns="0" bIns="0" rtlCol="0">
            <a:noAutofit/>
          </a:bodyPr>
          <a:lstStyle/>
          <a:p>
            <a:pPr>
              <a:lnSpc>
                <a:spcPct val="90000"/>
              </a:lnSpc>
            </a:pPr>
            <a:r>
              <a:rPr lang="en-US" sz="1600" dirty="0">
                <a:solidFill>
                  <a:srgbClr val="000000"/>
                </a:solidFill>
              </a:rPr>
              <a:t>E8</a:t>
            </a:r>
          </a:p>
        </p:txBody>
      </p:sp>
      <p:grpSp>
        <p:nvGrpSpPr>
          <p:cNvPr id="51" name="Group 50"/>
          <p:cNvGrpSpPr/>
          <p:nvPr/>
        </p:nvGrpSpPr>
        <p:grpSpPr>
          <a:xfrm>
            <a:off x="4076700" y="3419475"/>
            <a:ext cx="762000" cy="762000"/>
            <a:chOff x="4722812" y="5105400"/>
            <a:chExt cx="762000" cy="762000"/>
          </a:xfrm>
        </p:grpSpPr>
        <p:pic>
          <p:nvPicPr>
            <p:cNvPr id="52"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3"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4" name="Rectangle 53"/>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5" name="Group 54"/>
          <p:cNvGrpSpPr/>
          <p:nvPr/>
        </p:nvGrpSpPr>
        <p:grpSpPr>
          <a:xfrm>
            <a:off x="5295900" y="3419475"/>
            <a:ext cx="762000" cy="762000"/>
            <a:chOff x="4722812" y="5105400"/>
            <a:chExt cx="762000" cy="762000"/>
          </a:xfrm>
        </p:grpSpPr>
        <p:pic>
          <p:nvPicPr>
            <p:cNvPr id="56"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7"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8" name="Rectangle 57"/>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9" name="Group 58"/>
          <p:cNvGrpSpPr/>
          <p:nvPr/>
        </p:nvGrpSpPr>
        <p:grpSpPr>
          <a:xfrm>
            <a:off x="6438900" y="3419475"/>
            <a:ext cx="762000" cy="762000"/>
            <a:chOff x="4722812" y="5105400"/>
            <a:chExt cx="762000" cy="762000"/>
          </a:xfrm>
        </p:grpSpPr>
        <p:pic>
          <p:nvPicPr>
            <p:cNvPr id="60"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1"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2" name="Rectangle 61"/>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63" name="Group 62"/>
          <p:cNvGrpSpPr/>
          <p:nvPr/>
        </p:nvGrpSpPr>
        <p:grpSpPr>
          <a:xfrm>
            <a:off x="8039100" y="3419475"/>
            <a:ext cx="762000" cy="762000"/>
            <a:chOff x="4722812" y="5105400"/>
            <a:chExt cx="762000" cy="762000"/>
          </a:xfrm>
        </p:grpSpPr>
        <p:pic>
          <p:nvPicPr>
            <p:cNvPr id="64"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5"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6" name="Rectangle 65"/>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sp>
        <p:nvSpPr>
          <p:cNvPr id="67" name="Freeform 66"/>
          <p:cNvSpPr/>
          <p:nvPr/>
        </p:nvSpPr>
        <p:spPr>
          <a:xfrm>
            <a:off x="4563632" y="1752470"/>
            <a:ext cx="1633308"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FF6600"/>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8" name="Freeform 67"/>
          <p:cNvSpPr/>
          <p:nvPr/>
        </p:nvSpPr>
        <p:spPr>
          <a:xfrm flipH="1">
            <a:off x="6629405" y="1743075"/>
            <a:ext cx="1695444"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387C2C"/>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9" name="Freeform 68"/>
          <p:cNvSpPr/>
          <p:nvPr/>
        </p:nvSpPr>
        <p:spPr>
          <a:xfrm flipH="1">
            <a:off x="6553199" y="1743075"/>
            <a:ext cx="43815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rgbClr val="FF66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70" name="Freeform 69"/>
          <p:cNvSpPr/>
          <p:nvPr/>
        </p:nvSpPr>
        <p:spPr>
          <a:xfrm>
            <a:off x="5486400" y="1752470"/>
            <a:ext cx="87630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chemeClr val="accent6"/>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71" name="Straight Connector 70"/>
          <p:cNvCxnSpPr/>
          <p:nvPr/>
        </p:nvCxnSpPr>
        <p:spPr>
          <a:xfrm flipV="1">
            <a:off x="5295904" y="5400675"/>
            <a:ext cx="381001" cy="68580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838701" y="5848350"/>
            <a:ext cx="457200" cy="304800"/>
          </a:xfrm>
          <a:prstGeom prst="rect">
            <a:avLst/>
          </a:prstGeom>
          <a:noFill/>
        </p:spPr>
        <p:txBody>
          <a:bodyPr wrap="none" lIns="0" tIns="0" rIns="0" bIns="0" rtlCol="0">
            <a:noAutofit/>
          </a:bodyPr>
          <a:lstStyle/>
          <a:p>
            <a:pPr>
              <a:lnSpc>
                <a:spcPct val="90000"/>
              </a:lnSpc>
            </a:pPr>
            <a:r>
              <a:rPr lang="en-US" sz="1100" dirty="0">
                <a:solidFill>
                  <a:srgbClr val="FF0000"/>
                </a:solidFill>
              </a:rPr>
              <a:t>Web</a:t>
            </a:r>
          </a:p>
        </p:txBody>
      </p:sp>
      <p:cxnSp>
        <p:nvCxnSpPr>
          <p:cNvPr id="73" name="Straight Connector 72"/>
          <p:cNvCxnSpPr/>
          <p:nvPr/>
        </p:nvCxnSpPr>
        <p:spPr>
          <a:xfrm flipH="1" flipV="1">
            <a:off x="6781802" y="5400675"/>
            <a:ext cx="479966" cy="68580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91102" y="6086475"/>
            <a:ext cx="609600"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972302" y="6086475"/>
            <a:ext cx="609600" cy="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200901" y="5848350"/>
            <a:ext cx="457200" cy="304800"/>
          </a:xfrm>
          <a:prstGeom prst="rect">
            <a:avLst/>
          </a:prstGeom>
          <a:noFill/>
        </p:spPr>
        <p:txBody>
          <a:bodyPr wrap="none" lIns="0" tIns="0" rIns="0" bIns="0" rtlCol="0">
            <a:noAutofit/>
          </a:bodyPr>
          <a:lstStyle/>
          <a:p>
            <a:pPr>
              <a:lnSpc>
                <a:spcPct val="90000"/>
              </a:lnSpc>
            </a:pPr>
            <a:r>
              <a:rPr lang="en-US" sz="1100" dirty="0">
                <a:solidFill>
                  <a:srgbClr val="FF6600"/>
                </a:solidFill>
              </a:rPr>
              <a:t>DB</a:t>
            </a:r>
          </a:p>
        </p:txBody>
      </p:sp>
      <p:cxnSp>
        <p:nvCxnSpPr>
          <p:cNvPr id="77" name="Straight Connector 76"/>
          <p:cNvCxnSpPr/>
          <p:nvPr/>
        </p:nvCxnSpPr>
        <p:spPr>
          <a:xfrm flipH="1" flipV="1">
            <a:off x="6286502" y="5400675"/>
            <a:ext cx="3" cy="68580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81703" y="6086475"/>
            <a:ext cx="609600" cy="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876928" y="5838825"/>
            <a:ext cx="457200" cy="304800"/>
          </a:xfrm>
          <a:prstGeom prst="rect">
            <a:avLst/>
          </a:prstGeom>
          <a:noFill/>
        </p:spPr>
        <p:txBody>
          <a:bodyPr wrap="none" lIns="0" tIns="0" rIns="0" bIns="0" rtlCol="0">
            <a:noAutofit/>
          </a:bodyPr>
          <a:lstStyle/>
          <a:p>
            <a:pPr>
              <a:lnSpc>
                <a:spcPct val="90000"/>
              </a:lnSpc>
            </a:pPr>
            <a:r>
              <a:rPr lang="en-US" sz="1100" dirty="0">
                <a:solidFill>
                  <a:srgbClr val="387C2C"/>
                </a:solidFill>
              </a:rPr>
              <a:t>App</a:t>
            </a:r>
          </a:p>
        </p:txBody>
      </p:sp>
      <p:sp>
        <p:nvSpPr>
          <p:cNvPr id="80" name="Text Placeholder 6"/>
          <p:cNvSpPr>
            <a:spLocks noGrp="1"/>
          </p:cNvSpPr>
          <p:nvPr>
            <p:ph type="body" sz="quarter" idx="13"/>
          </p:nvPr>
        </p:nvSpPr>
        <p:spPr>
          <a:xfrm>
            <a:off x="314325" y="946149"/>
            <a:ext cx="8404098" cy="5426076"/>
          </a:xfrm>
        </p:spPr>
        <p:txBody>
          <a:bodyPr/>
          <a:lstStyle/>
          <a:p>
            <a:pPr lvl="1"/>
            <a:r>
              <a:rPr lang="en-US" dirty="0" smtClean="0"/>
              <a:t>Up to eight NSX Edges supported</a:t>
            </a:r>
          </a:p>
          <a:p>
            <a:pPr lvl="1"/>
            <a:r>
              <a:rPr lang="en-US" dirty="0" smtClean="0"/>
              <a:t>North-to-South traffic is handled by all</a:t>
            </a:r>
            <a:br>
              <a:rPr lang="en-US" dirty="0" smtClean="0"/>
            </a:br>
            <a:r>
              <a:rPr lang="en-US" dirty="0" smtClean="0"/>
              <a:t>active NSX Edges</a:t>
            </a:r>
          </a:p>
          <a:p>
            <a:pPr lvl="1"/>
            <a:r>
              <a:rPr lang="en-US" dirty="0" smtClean="0"/>
              <a:t>ECMP can be enabled and configured</a:t>
            </a:r>
            <a:br>
              <a:rPr lang="en-US" dirty="0" smtClean="0"/>
            </a:br>
            <a:r>
              <a:rPr lang="en-US" dirty="0" smtClean="0"/>
              <a:t>on both the DLR and </a:t>
            </a:r>
            <a:br>
              <a:rPr lang="en-US" dirty="0" smtClean="0"/>
            </a:br>
            <a:r>
              <a:rPr lang="en-US" dirty="0" smtClean="0"/>
              <a:t>NSX Edge</a:t>
            </a:r>
          </a:p>
          <a:p>
            <a:pPr lvl="1"/>
            <a:r>
              <a:rPr lang="en-US" dirty="0" smtClean="0"/>
              <a:t>Traffic is hashed across paths</a:t>
            </a:r>
            <a:br>
              <a:rPr lang="en-US" dirty="0" smtClean="0"/>
            </a:br>
            <a:r>
              <a:rPr lang="en-US" dirty="0" smtClean="0"/>
              <a:t>based on the </a:t>
            </a:r>
            <a:r>
              <a:rPr lang="en-US" dirty="0" err="1" smtClean="0"/>
              <a:t>Src</a:t>
            </a:r>
            <a:r>
              <a:rPr lang="en-US" dirty="0" smtClean="0"/>
              <a:t>/</a:t>
            </a:r>
            <a:r>
              <a:rPr lang="en-US" dirty="0" err="1" smtClean="0"/>
              <a:t>Dst</a:t>
            </a:r>
            <a:r>
              <a:rPr lang="en-US" dirty="0" smtClean="0"/>
              <a:t> IP</a:t>
            </a:r>
            <a:br>
              <a:rPr lang="en-US" dirty="0" smtClean="0"/>
            </a:br>
            <a:r>
              <a:rPr lang="en-US" dirty="0" smtClean="0"/>
              <a:t>address values</a:t>
            </a:r>
          </a:p>
          <a:p>
            <a:pPr lvl="1"/>
            <a:r>
              <a:rPr lang="en-US" dirty="0" smtClean="0"/>
              <a:t>When ECMP is enabled,</a:t>
            </a:r>
            <a:br>
              <a:rPr lang="en-US" dirty="0" smtClean="0"/>
            </a:br>
            <a:r>
              <a:rPr lang="en-US" dirty="0" smtClean="0"/>
              <a:t>the NSX Edge firewall is</a:t>
            </a:r>
            <a:br>
              <a:rPr lang="en-US" dirty="0" smtClean="0"/>
            </a:br>
            <a:r>
              <a:rPr lang="en-US" dirty="0" smtClean="0"/>
              <a:t>disabled</a:t>
            </a:r>
          </a:p>
          <a:p>
            <a:pPr lvl="1"/>
            <a:r>
              <a:rPr lang="en-US" dirty="0"/>
              <a:t>Stateless behavior in Active/Active </a:t>
            </a:r>
            <a:r>
              <a:rPr lang="en-US" dirty="0" smtClean="0"/>
              <a:t/>
            </a:r>
            <a:br>
              <a:rPr lang="en-US" dirty="0" smtClean="0"/>
            </a:br>
            <a:r>
              <a:rPr lang="en-US" dirty="0" smtClean="0"/>
              <a:t>model</a:t>
            </a:r>
            <a:endParaRPr lang="en-US" dirty="0"/>
          </a:p>
          <a:p>
            <a:pPr lvl="2"/>
            <a:r>
              <a:rPr lang="en-US" dirty="0"/>
              <a:t>No support for </a:t>
            </a:r>
            <a:r>
              <a:rPr lang="en-US" dirty="0" err="1"/>
              <a:t>stateful</a:t>
            </a:r>
            <a:r>
              <a:rPr lang="en-US" dirty="0"/>
              <a:t> FW, LB, NAT </a:t>
            </a:r>
            <a:r>
              <a:rPr lang="en-US" dirty="0" smtClean="0"/>
              <a:t/>
            </a:r>
            <a:br>
              <a:rPr lang="en-US" dirty="0" smtClean="0"/>
            </a:br>
            <a:r>
              <a:rPr lang="en-US" dirty="0" smtClean="0"/>
              <a:t>across the </a:t>
            </a:r>
            <a:r>
              <a:rPr lang="en-US" dirty="0"/>
              <a:t>active NSX Edges</a:t>
            </a:r>
          </a:p>
          <a:p>
            <a:pPr lvl="1"/>
            <a:endParaRPr lang="en-US" dirty="0" smtClean="0"/>
          </a:p>
          <a:p>
            <a:pPr lvl="1"/>
            <a:endParaRPr lang="en-US" dirty="0" smtClean="0"/>
          </a:p>
        </p:txBody>
      </p:sp>
    </p:spTree>
    <p:extLst>
      <p:ext uri="{BB962C8B-B14F-4D97-AF65-F5344CB8AC3E}">
        <p14:creationId xmlns:p14="http://schemas.microsoft.com/office/powerpoint/2010/main" val="27220092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ECMP HA Model: Up to 8 NSX Edges </a:t>
            </a:r>
            <a:r>
              <a:rPr lang="en-US" dirty="0" smtClean="0"/>
              <a:t>(2)</a:t>
            </a:r>
            <a:endParaRPr lang="en-US" dirty="0"/>
          </a:p>
        </p:txBody>
      </p:sp>
      <p:cxnSp>
        <p:nvCxnSpPr>
          <p:cNvPr id="5" name="Straight Connector 4"/>
          <p:cNvCxnSpPr/>
          <p:nvPr/>
        </p:nvCxnSpPr>
        <p:spPr>
          <a:xfrm flipV="1">
            <a:off x="6819901"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420100"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438900" y="1666875"/>
            <a:ext cx="0" cy="3054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000500" y="4562475"/>
            <a:ext cx="4648200"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457703"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676900"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896102"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435435"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86502" y="4562475"/>
            <a:ext cx="3" cy="5334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524502" y="4943482"/>
            <a:ext cx="1524000" cy="482089"/>
            <a:chOff x="684213" y="4343400"/>
            <a:chExt cx="1524000" cy="482089"/>
          </a:xfrm>
        </p:grpSpPr>
        <p:sp>
          <p:nvSpPr>
            <p:cNvPr id="17" name="Rounded Rectangle 16"/>
            <p:cNvSpPr/>
            <p:nvPr/>
          </p:nvSpPr>
          <p:spPr>
            <a:xfrm>
              <a:off x="684213" y="4343400"/>
              <a:ext cx="1524000" cy="482089"/>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050" dirty="0">
                <a:solidFill>
                  <a:srgbClr val="333333"/>
                </a:solidFill>
                <a:ea typeface="ＭＳ Ｐゴシック"/>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0411" y="4379232"/>
              <a:ext cx="361744" cy="376592"/>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1012" y="4379232"/>
              <a:ext cx="361744" cy="376592"/>
            </a:xfrm>
            <a:prstGeom prst="rect">
              <a:avLst/>
            </a:prstGeom>
          </p:spPr>
        </p:pic>
        <p:sp>
          <p:nvSpPr>
            <p:cNvPr id="20" name="TextBox 19"/>
            <p:cNvSpPr txBox="1"/>
            <p:nvPr/>
          </p:nvSpPr>
          <p:spPr>
            <a:xfrm>
              <a:off x="989012" y="4419600"/>
              <a:ext cx="914400" cy="317971"/>
            </a:xfrm>
            <a:prstGeom prst="rect">
              <a:avLst/>
            </a:prstGeom>
            <a:noFill/>
          </p:spPr>
          <p:txBody>
            <a:bodyPr wrap="none" lIns="0" tIns="0" rIns="0" bIns="0" rtlCol="0" anchor="ctr">
              <a:noAutofit/>
            </a:bodyPr>
            <a:lstStyle/>
            <a:p>
              <a:pPr algn="ctr">
                <a:lnSpc>
                  <a:spcPct val="90000"/>
                </a:lnSpc>
              </a:pPr>
              <a:r>
                <a:rPr lang="en-US" sz="1000" dirty="0">
                  <a:solidFill>
                    <a:srgbClr val="000000"/>
                  </a:solidFill>
                </a:rPr>
                <a:t>DLR</a:t>
              </a:r>
            </a:p>
          </p:txBody>
        </p:sp>
      </p:grpSp>
      <p:sp>
        <p:nvSpPr>
          <p:cNvPr id="21" name="TextBox 20"/>
          <p:cNvSpPr txBox="1"/>
          <p:nvPr/>
        </p:nvSpPr>
        <p:spPr>
          <a:xfrm>
            <a:off x="68199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E3</a:t>
            </a:r>
          </a:p>
        </p:txBody>
      </p:sp>
      <p:cxnSp>
        <p:nvCxnSpPr>
          <p:cNvPr id="22" name="Straight Connector 21"/>
          <p:cNvCxnSpPr/>
          <p:nvPr/>
        </p:nvCxnSpPr>
        <p:spPr>
          <a:xfrm flipH="1">
            <a:off x="4000502" y="2962275"/>
            <a:ext cx="4876798"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438900" y="2504473"/>
            <a:ext cx="0" cy="4578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412662"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631863"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52825"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E1</a:t>
            </a:r>
          </a:p>
        </p:txBody>
      </p:sp>
      <p:sp>
        <p:nvSpPr>
          <p:cNvPr id="27" name="TextBox 26"/>
          <p:cNvSpPr txBox="1"/>
          <p:nvPr/>
        </p:nvSpPr>
        <p:spPr>
          <a:xfrm>
            <a:off x="7101323" y="2124075"/>
            <a:ext cx="914400" cy="914400"/>
          </a:xfrm>
          <a:prstGeom prst="rect">
            <a:avLst/>
          </a:prstGeom>
          <a:noFill/>
        </p:spPr>
        <p:txBody>
          <a:bodyPr wrap="none" lIns="0" tIns="0" rIns="0" bIns="0" rtlCol="0">
            <a:noAutofit/>
          </a:bodyPr>
          <a:lstStyle/>
          <a:p>
            <a:pPr>
              <a:lnSpc>
                <a:spcPct val="90000"/>
              </a:lnSpc>
            </a:pPr>
            <a:r>
              <a:rPr lang="en-US" sz="1600" dirty="0">
                <a:solidFill>
                  <a:srgbClr val="000000"/>
                </a:solidFill>
              </a:rPr>
              <a:t>Physical Router</a:t>
            </a:r>
          </a:p>
        </p:txBody>
      </p:sp>
      <p:pic>
        <p:nvPicPr>
          <p:cNvPr id="28" name="NSX Route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990629" y="1828201"/>
            <a:ext cx="905473" cy="905474"/>
          </a:xfrm>
          <a:prstGeom prst="rect">
            <a:avLst/>
          </a:prstGeom>
        </p:spPr>
      </p:pic>
      <p:sp>
        <p:nvSpPr>
          <p:cNvPr id="29" name="TextBox 28"/>
          <p:cNvSpPr txBox="1"/>
          <p:nvPr/>
        </p:nvSpPr>
        <p:spPr>
          <a:xfrm>
            <a:off x="47625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E2</a:t>
            </a:r>
          </a:p>
        </p:txBody>
      </p:sp>
      <p:sp>
        <p:nvSpPr>
          <p:cNvPr id="30" name="TextBox 29"/>
          <p:cNvSpPr txBox="1"/>
          <p:nvPr/>
        </p:nvSpPr>
        <p:spPr>
          <a:xfrm>
            <a:off x="7486650" y="3400425"/>
            <a:ext cx="914400" cy="914400"/>
          </a:xfrm>
          <a:prstGeom prst="rect">
            <a:avLst/>
          </a:prstGeom>
          <a:noFill/>
        </p:spPr>
        <p:txBody>
          <a:bodyPr wrap="none" lIns="0" tIns="0" rIns="0" bIns="0" rtlCol="0">
            <a:noAutofit/>
          </a:bodyPr>
          <a:lstStyle/>
          <a:p>
            <a:pPr>
              <a:lnSpc>
                <a:spcPct val="90000"/>
              </a:lnSpc>
            </a:pPr>
            <a:r>
              <a:rPr lang="en-US" sz="1800" b="1" dirty="0">
                <a:solidFill>
                  <a:srgbClr val="000000"/>
                </a:solidFill>
              </a:rPr>
              <a:t>…</a:t>
            </a:r>
          </a:p>
        </p:txBody>
      </p:sp>
      <p:pic>
        <p:nvPicPr>
          <p:cNvPr id="31" name="Picture 2" descr="D:\Ebook\DVD_ART\Artwork_Imagery\Shapes and Graphics\Internet Cloud\cloud illustration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5861" y="943521"/>
            <a:ext cx="1966087" cy="799561"/>
          </a:xfrm>
          <a:prstGeom prst="rect">
            <a:avLst/>
          </a:prstGeom>
          <a:noFill/>
          <a:ln>
            <a:noFill/>
          </a:ln>
          <a:effectLst>
            <a:outerShdw dist="50800" dir="54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6134100" y="1209675"/>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Core</a:t>
            </a:r>
          </a:p>
        </p:txBody>
      </p:sp>
      <p:sp>
        <p:nvSpPr>
          <p:cNvPr id="33" name="Left-Right Arrow 32"/>
          <p:cNvSpPr/>
          <p:nvPr/>
        </p:nvSpPr>
        <p:spPr>
          <a:xfrm rot="2479999">
            <a:off x="4448609" y="4460121"/>
            <a:ext cx="1183788" cy="19042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4" name="Left-Right Arrow 33"/>
          <p:cNvSpPr/>
          <p:nvPr/>
        </p:nvSpPr>
        <p:spPr>
          <a:xfrm rot="19201827" flipH="1">
            <a:off x="6936099" y="4440968"/>
            <a:ext cx="1247540" cy="243008"/>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nvGrpSpPr>
          <p:cNvPr id="35" name="Group 34"/>
          <p:cNvGrpSpPr/>
          <p:nvPr/>
        </p:nvGrpSpPr>
        <p:grpSpPr>
          <a:xfrm>
            <a:off x="7467600" y="1057275"/>
            <a:ext cx="914403" cy="609600"/>
            <a:chOff x="6551609" y="5257800"/>
            <a:chExt cx="914403" cy="609600"/>
          </a:xfrm>
        </p:grpSpPr>
        <p:grpSp>
          <p:nvGrpSpPr>
            <p:cNvPr id="36" name="Group 35"/>
            <p:cNvGrpSpPr/>
            <p:nvPr/>
          </p:nvGrpSpPr>
          <p:grpSpPr>
            <a:xfrm>
              <a:off x="6551609" y="5257800"/>
              <a:ext cx="914403" cy="228600"/>
              <a:chOff x="379409" y="1447800"/>
              <a:chExt cx="914403" cy="228600"/>
            </a:xfrm>
          </p:grpSpPr>
          <p:cxnSp>
            <p:nvCxnSpPr>
              <p:cNvPr id="40" name="Straight Connector 39"/>
              <p:cNvCxnSpPr/>
              <p:nvPr/>
            </p:nvCxnSpPr>
            <p:spPr>
              <a:xfrm flipH="1">
                <a:off x="379409" y="1524000"/>
                <a:ext cx="228603"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080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VXLAN</a:t>
                </a:r>
              </a:p>
            </p:txBody>
          </p:sp>
        </p:grpSp>
        <p:grpSp>
          <p:nvGrpSpPr>
            <p:cNvPr id="37" name="Group 36"/>
            <p:cNvGrpSpPr/>
            <p:nvPr/>
          </p:nvGrpSpPr>
          <p:grpSpPr>
            <a:xfrm>
              <a:off x="6551609" y="5638800"/>
              <a:ext cx="838203" cy="228600"/>
              <a:chOff x="379409" y="1447800"/>
              <a:chExt cx="838203" cy="228600"/>
            </a:xfrm>
          </p:grpSpPr>
          <p:cxnSp>
            <p:nvCxnSpPr>
              <p:cNvPr id="38" name="Straight Connector 37"/>
              <p:cNvCxnSpPr/>
              <p:nvPr/>
            </p:nvCxnSpPr>
            <p:spPr>
              <a:xfrm flipH="1">
                <a:off x="379409" y="1524000"/>
                <a:ext cx="228603"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8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VLAN</a:t>
                </a:r>
              </a:p>
            </p:txBody>
          </p:sp>
        </p:grpSp>
      </p:grpSp>
      <p:sp>
        <p:nvSpPr>
          <p:cNvPr id="42" name="Left-Right Arrow 41"/>
          <p:cNvSpPr/>
          <p:nvPr/>
        </p:nvSpPr>
        <p:spPr>
          <a:xfrm rot="19120001" flipV="1">
            <a:off x="4439976" y="2961629"/>
            <a:ext cx="1183788" cy="212249"/>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3" name="Left-Right Arrow 42"/>
          <p:cNvSpPr/>
          <p:nvPr/>
        </p:nvSpPr>
        <p:spPr>
          <a:xfrm rot="2398173" flipH="1" flipV="1">
            <a:off x="6983431" y="2881209"/>
            <a:ext cx="1247540" cy="210292"/>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4" name="TextBox 43"/>
          <p:cNvSpPr txBox="1"/>
          <p:nvPr/>
        </p:nvSpPr>
        <p:spPr>
          <a:xfrm>
            <a:off x="5890124" y="3000375"/>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Adjacencies</a:t>
            </a:r>
          </a:p>
        </p:txBody>
      </p:sp>
      <p:sp>
        <p:nvSpPr>
          <p:cNvPr id="45" name="Left-Right Arrow 44"/>
          <p:cNvSpPr/>
          <p:nvPr/>
        </p:nvSpPr>
        <p:spPr>
          <a:xfrm rot="3630181">
            <a:off x="5587849" y="4392033"/>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6" name="Left-Right Arrow 45"/>
          <p:cNvSpPr/>
          <p:nvPr/>
        </p:nvSpPr>
        <p:spPr>
          <a:xfrm rot="6966182">
            <a:off x="5454493" y="2905142"/>
            <a:ext cx="798561" cy="23307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7" name="Left-Right Arrow 46"/>
          <p:cNvSpPr/>
          <p:nvPr/>
        </p:nvSpPr>
        <p:spPr>
          <a:xfrm rot="17969819" flipH="1">
            <a:off x="6346083" y="4455705"/>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8" name="Left-Right Arrow 47"/>
          <p:cNvSpPr/>
          <p:nvPr/>
        </p:nvSpPr>
        <p:spPr>
          <a:xfrm rot="3744016">
            <a:off x="6399773" y="2895765"/>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9" name="TextBox 48"/>
          <p:cNvSpPr txBox="1"/>
          <p:nvPr/>
        </p:nvSpPr>
        <p:spPr>
          <a:xfrm>
            <a:off x="8439151" y="3467100"/>
            <a:ext cx="914400" cy="381000"/>
          </a:xfrm>
          <a:prstGeom prst="rect">
            <a:avLst/>
          </a:prstGeom>
          <a:noFill/>
        </p:spPr>
        <p:txBody>
          <a:bodyPr wrap="none" lIns="0" tIns="0" rIns="0" bIns="0" rtlCol="0">
            <a:noAutofit/>
          </a:bodyPr>
          <a:lstStyle/>
          <a:p>
            <a:pPr>
              <a:lnSpc>
                <a:spcPct val="90000"/>
              </a:lnSpc>
            </a:pPr>
            <a:r>
              <a:rPr lang="en-US" sz="1600" dirty="0">
                <a:solidFill>
                  <a:srgbClr val="000000"/>
                </a:solidFill>
              </a:rPr>
              <a:t>E8</a:t>
            </a:r>
          </a:p>
        </p:txBody>
      </p:sp>
      <p:grpSp>
        <p:nvGrpSpPr>
          <p:cNvPr id="50" name="Group 49"/>
          <p:cNvGrpSpPr/>
          <p:nvPr/>
        </p:nvGrpSpPr>
        <p:grpSpPr>
          <a:xfrm>
            <a:off x="4076700" y="3419475"/>
            <a:ext cx="762000" cy="762000"/>
            <a:chOff x="4722812" y="5105400"/>
            <a:chExt cx="762000" cy="762000"/>
          </a:xfrm>
        </p:grpSpPr>
        <p:pic>
          <p:nvPicPr>
            <p:cNvPr id="51"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2"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3" name="Rectangle 52"/>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4" name="Group 53"/>
          <p:cNvGrpSpPr/>
          <p:nvPr/>
        </p:nvGrpSpPr>
        <p:grpSpPr>
          <a:xfrm>
            <a:off x="5295900" y="3419475"/>
            <a:ext cx="762000" cy="762000"/>
            <a:chOff x="4722812" y="5105400"/>
            <a:chExt cx="762000" cy="762000"/>
          </a:xfrm>
        </p:grpSpPr>
        <p:pic>
          <p:nvPicPr>
            <p:cNvPr id="55"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6"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7" name="Rectangle 56"/>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8" name="Group 57"/>
          <p:cNvGrpSpPr/>
          <p:nvPr/>
        </p:nvGrpSpPr>
        <p:grpSpPr>
          <a:xfrm>
            <a:off x="6438900" y="3419475"/>
            <a:ext cx="762000" cy="762000"/>
            <a:chOff x="4722812" y="5105400"/>
            <a:chExt cx="762000" cy="762000"/>
          </a:xfrm>
        </p:grpSpPr>
        <p:pic>
          <p:nvPicPr>
            <p:cNvPr id="59"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0"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1" name="Rectangle 60"/>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62" name="Group 61"/>
          <p:cNvGrpSpPr/>
          <p:nvPr/>
        </p:nvGrpSpPr>
        <p:grpSpPr>
          <a:xfrm>
            <a:off x="8039100" y="3419475"/>
            <a:ext cx="762000" cy="762000"/>
            <a:chOff x="4722812" y="5105400"/>
            <a:chExt cx="762000" cy="762000"/>
          </a:xfrm>
        </p:grpSpPr>
        <p:pic>
          <p:nvPicPr>
            <p:cNvPr id="63"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4"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5" name="Rectangle 64"/>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sp>
        <p:nvSpPr>
          <p:cNvPr id="66" name="Freeform 65"/>
          <p:cNvSpPr/>
          <p:nvPr/>
        </p:nvSpPr>
        <p:spPr>
          <a:xfrm>
            <a:off x="5390716" y="1752470"/>
            <a:ext cx="806224"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FF6600"/>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7" name="Freeform 66"/>
          <p:cNvSpPr/>
          <p:nvPr/>
        </p:nvSpPr>
        <p:spPr>
          <a:xfrm flipH="1">
            <a:off x="6629405" y="1743075"/>
            <a:ext cx="1695444"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387C2C"/>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8" name="Freeform 67"/>
          <p:cNvSpPr/>
          <p:nvPr/>
        </p:nvSpPr>
        <p:spPr>
          <a:xfrm flipH="1">
            <a:off x="6553199" y="1743075"/>
            <a:ext cx="43815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rgbClr val="FF66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9" name="Freeform 68"/>
          <p:cNvSpPr/>
          <p:nvPr/>
        </p:nvSpPr>
        <p:spPr>
          <a:xfrm>
            <a:off x="5486400" y="1752470"/>
            <a:ext cx="87630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chemeClr val="accent6"/>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70" name="Straight Connector 69"/>
          <p:cNvCxnSpPr/>
          <p:nvPr/>
        </p:nvCxnSpPr>
        <p:spPr>
          <a:xfrm flipV="1">
            <a:off x="5295904" y="5400675"/>
            <a:ext cx="381001" cy="68580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838701" y="5848350"/>
            <a:ext cx="457200" cy="304800"/>
          </a:xfrm>
          <a:prstGeom prst="rect">
            <a:avLst/>
          </a:prstGeom>
          <a:noFill/>
        </p:spPr>
        <p:txBody>
          <a:bodyPr wrap="none" lIns="0" tIns="0" rIns="0" bIns="0" rtlCol="0">
            <a:noAutofit/>
          </a:bodyPr>
          <a:lstStyle/>
          <a:p>
            <a:pPr>
              <a:lnSpc>
                <a:spcPct val="90000"/>
              </a:lnSpc>
            </a:pPr>
            <a:r>
              <a:rPr lang="en-US" sz="1100" dirty="0">
                <a:solidFill>
                  <a:srgbClr val="FF0000"/>
                </a:solidFill>
              </a:rPr>
              <a:t>Web</a:t>
            </a:r>
          </a:p>
        </p:txBody>
      </p:sp>
      <p:cxnSp>
        <p:nvCxnSpPr>
          <p:cNvPr id="72" name="Straight Connector 71"/>
          <p:cNvCxnSpPr/>
          <p:nvPr/>
        </p:nvCxnSpPr>
        <p:spPr>
          <a:xfrm flipH="1" flipV="1">
            <a:off x="6781802" y="5400675"/>
            <a:ext cx="479966" cy="68580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1102" y="6086475"/>
            <a:ext cx="609600"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972302" y="6086475"/>
            <a:ext cx="609600" cy="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200901" y="5848350"/>
            <a:ext cx="457200" cy="304800"/>
          </a:xfrm>
          <a:prstGeom prst="rect">
            <a:avLst/>
          </a:prstGeom>
          <a:noFill/>
        </p:spPr>
        <p:txBody>
          <a:bodyPr wrap="none" lIns="0" tIns="0" rIns="0" bIns="0" rtlCol="0">
            <a:noAutofit/>
          </a:bodyPr>
          <a:lstStyle/>
          <a:p>
            <a:pPr>
              <a:lnSpc>
                <a:spcPct val="90000"/>
              </a:lnSpc>
            </a:pPr>
            <a:r>
              <a:rPr lang="en-US" sz="1100" dirty="0">
                <a:solidFill>
                  <a:srgbClr val="FF6600"/>
                </a:solidFill>
              </a:rPr>
              <a:t>DB</a:t>
            </a:r>
          </a:p>
        </p:txBody>
      </p:sp>
      <p:cxnSp>
        <p:nvCxnSpPr>
          <p:cNvPr id="76" name="Straight Connector 75"/>
          <p:cNvCxnSpPr/>
          <p:nvPr/>
        </p:nvCxnSpPr>
        <p:spPr>
          <a:xfrm flipH="1" flipV="1">
            <a:off x="6286502" y="5400675"/>
            <a:ext cx="3" cy="68580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981703" y="6086475"/>
            <a:ext cx="609600" cy="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76928" y="5838825"/>
            <a:ext cx="457200" cy="304800"/>
          </a:xfrm>
          <a:prstGeom prst="rect">
            <a:avLst/>
          </a:prstGeom>
          <a:noFill/>
        </p:spPr>
        <p:txBody>
          <a:bodyPr wrap="none" lIns="0" tIns="0" rIns="0" bIns="0" rtlCol="0">
            <a:noAutofit/>
          </a:bodyPr>
          <a:lstStyle/>
          <a:p>
            <a:pPr>
              <a:lnSpc>
                <a:spcPct val="90000"/>
              </a:lnSpc>
            </a:pPr>
            <a:r>
              <a:rPr lang="en-US" sz="1100" dirty="0">
                <a:solidFill>
                  <a:srgbClr val="387C2C"/>
                </a:solidFill>
              </a:rPr>
              <a:t>App</a:t>
            </a:r>
          </a:p>
        </p:txBody>
      </p:sp>
      <p:sp>
        <p:nvSpPr>
          <p:cNvPr id="79" name="TextBox 78"/>
          <p:cNvSpPr txBox="1"/>
          <p:nvPr/>
        </p:nvSpPr>
        <p:spPr>
          <a:xfrm>
            <a:off x="4010025" y="3381379"/>
            <a:ext cx="914400" cy="914400"/>
          </a:xfrm>
          <a:prstGeom prst="rect">
            <a:avLst/>
          </a:prstGeom>
          <a:noFill/>
        </p:spPr>
        <p:txBody>
          <a:bodyPr wrap="none" lIns="0" tIns="0" rIns="0" bIns="0" rtlCol="0">
            <a:noAutofit/>
          </a:bodyPr>
          <a:lstStyle/>
          <a:p>
            <a:pPr>
              <a:lnSpc>
                <a:spcPct val="90000"/>
              </a:lnSpc>
            </a:pPr>
            <a:r>
              <a:rPr lang="en-US" sz="7200" b="1" dirty="0">
                <a:solidFill>
                  <a:srgbClr val="FF0000"/>
                </a:solidFill>
              </a:rPr>
              <a:t>X</a:t>
            </a:r>
          </a:p>
        </p:txBody>
      </p:sp>
      <p:sp>
        <p:nvSpPr>
          <p:cNvPr id="80" name="Text Placeholder 6"/>
          <p:cNvSpPr>
            <a:spLocks noGrp="1"/>
          </p:cNvSpPr>
          <p:nvPr>
            <p:ph type="body" sz="quarter" idx="13"/>
          </p:nvPr>
        </p:nvSpPr>
        <p:spPr>
          <a:xfrm>
            <a:off x="314325" y="946149"/>
            <a:ext cx="8404098" cy="5426076"/>
          </a:xfrm>
        </p:spPr>
        <p:txBody>
          <a:bodyPr>
            <a:normAutofit/>
          </a:bodyPr>
          <a:lstStyle/>
          <a:p>
            <a:pPr lvl="1"/>
            <a:r>
              <a:rPr lang="en-US" dirty="0" smtClean="0"/>
              <a:t>On failure of an NSX Edge:</a:t>
            </a:r>
          </a:p>
          <a:p>
            <a:pPr lvl="2"/>
            <a:r>
              <a:rPr lang="en-US" dirty="0" smtClean="0"/>
              <a:t>The DLR and physical router time out the</a:t>
            </a:r>
            <a:br>
              <a:rPr lang="en-US" dirty="0" smtClean="0"/>
            </a:br>
            <a:r>
              <a:rPr lang="en-US" dirty="0" smtClean="0"/>
              <a:t>routing adjacencies</a:t>
            </a:r>
          </a:p>
          <a:p>
            <a:pPr lvl="2"/>
            <a:r>
              <a:rPr lang="en-US" dirty="0" smtClean="0"/>
              <a:t>Routing table entries are removed</a:t>
            </a:r>
          </a:p>
          <a:p>
            <a:pPr lvl="2"/>
            <a:r>
              <a:rPr lang="en-US" dirty="0"/>
              <a:t>Corresponding flows are re-hashed thru</a:t>
            </a:r>
            <a:br>
              <a:rPr lang="en-US" dirty="0"/>
            </a:br>
            <a:r>
              <a:rPr lang="en-US" dirty="0"/>
              <a:t>the remaining active units</a:t>
            </a:r>
          </a:p>
          <a:p>
            <a:pPr marL="0" lvl="1" indent="0">
              <a:buNone/>
            </a:pPr>
            <a:endParaRPr lang="en-US" dirty="0" smtClean="0"/>
          </a:p>
          <a:p>
            <a:pPr lvl="2"/>
            <a:endParaRPr lang="en-US" dirty="0" smtClean="0"/>
          </a:p>
          <a:p>
            <a:pPr lvl="1"/>
            <a:endParaRPr lang="en-US" dirty="0" smtClean="0"/>
          </a:p>
        </p:txBody>
      </p:sp>
    </p:spTree>
    <p:extLst>
      <p:ext uri="{BB962C8B-B14F-4D97-AF65-F5344CB8AC3E}">
        <p14:creationId xmlns:p14="http://schemas.microsoft.com/office/powerpoint/2010/main" val="36052998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ECMP HA Model: Up to 8 NSX Edges </a:t>
            </a:r>
            <a:r>
              <a:rPr lang="en-US" dirty="0" smtClean="0"/>
              <a:t>(3)</a:t>
            </a:r>
            <a:endParaRPr lang="en-US" dirty="0"/>
          </a:p>
        </p:txBody>
      </p:sp>
      <p:cxnSp>
        <p:nvCxnSpPr>
          <p:cNvPr id="5" name="Straight Connector 4"/>
          <p:cNvCxnSpPr/>
          <p:nvPr/>
        </p:nvCxnSpPr>
        <p:spPr>
          <a:xfrm flipV="1">
            <a:off x="6819901"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420100"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438900" y="1666875"/>
            <a:ext cx="0" cy="3054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000500" y="4562475"/>
            <a:ext cx="4648200"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457703"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676900"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896102"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8435435" y="3800475"/>
            <a:ext cx="3" cy="7620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286502" y="4562475"/>
            <a:ext cx="3" cy="53340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524502" y="4943482"/>
            <a:ext cx="1524000" cy="482089"/>
            <a:chOff x="684213" y="4343400"/>
            <a:chExt cx="1524000" cy="482089"/>
          </a:xfrm>
        </p:grpSpPr>
        <p:sp>
          <p:nvSpPr>
            <p:cNvPr id="17" name="Rounded Rectangle 16"/>
            <p:cNvSpPr/>
            <p:nvPr/>
          </p:nvSpPr>
          <p:spPr>
            <a:xfrm>
              <a:off x="684213" y="4343400"/>
              <a:ext cx="1524000" cy="482089"/>
            </a:xfrm>
            <a:prstGeom prst="roundRect">
              <a:avLst>
                <a:gd name="adj" fmla="val 18341"/>
              </a:avLst>
            </a:prstGeom>
            <a:solidFill>
              <a:schemeClr val="bg1">
                <a:lumMod val="7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endParaRPr lang="en-US" sz="1050" dirty="0">
                <a:solidFill>
                  <a:srgbClr val="333333"/>
                </a:solidFill>
                <a:ea typeface="ＭＳ Ｐゴシック"/>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0411" y="4379232"/>
              <a:ext cx="361744" cy="376592"/>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1012" y="4379232"/>
              <a:ext cx="361744" cy="376592"/>
            </a:xfrm>
            <a:prstGeom prst="rect">
              <a:avLst/>
            </a:prstGeom>
          </p:spPr>
        </p:pic>
        <p:sp>
          <p:nvSpPr>
            <p:cNvPr id="20" name="TextBox 19"/>
            <p:cNvSpPr txBox="1"/>
            <p:nvPr/>
          </p:nvSpPr>
          <p:spPr>
            <a:xfrm>
              <a:off x="989012" y="4419600"/>
              <a:ext cx="914400" cy="317971"/>
            </a:xfrm>
            <a:prstGeom prst="rect">
              <a:avLst/>
            </a:prstGeom>
            <a:noFill/>
          </p:spPr>
          <p:txBody>
            <a:bodyPr wrap="none" lIns="0" tIns="0" rIns="0" bIns="0" rtlCol="0" anchor="ctr">
              <a:noAutofit/>
            </a:bodyPr>
            <a:lstStyle/>
            <a:p>
              <a:pPr algn="ctr">
                <a:lnSpc>
                  <a:spcPct val="90000"/>
                </a:lnSpc>
              </a:pPr>
              <a:r>
                <a:rPr lang="en-US" sz="1000" dirty="0">
                  <a:solidFill>
                    <a:srgbClr val="000000"/>
                  </a:solidFill>
                </a:rPr>
                <a:t>DLR</a:t>
              </a:r>
            </a:p>
          </p:txBody>
        </p:sp>
      </p:grpSp>
      <p:sp>
        <p:nvSpPr>
          <p:cNvPr id="21" name="TextBox 20"/>
          <p:cNvSpPr txBox="1"/>
          <p:nvPr/>
        </p:nvSpPr>
        <p:spPr>
          <a:xfrm>
            <a:off x="68199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E3</a:t>
            </a:r>
          </a:p>
        </p:txBody>
      </p:sp>
      <p:cxnSp>
        <p:nvCxnSpPr>
          <p:cNvPr id="22" name="Straight Connector 21"/>
          <p:cNvCxnSpPr/>
          <p:nvPr/>
        </p:nvCxnSpPr>
        <p:spPr>
          <a:xfrm flipH="1">
            <a:off x="4000502" y="2962275"/>
            <a:ext cx="4876798"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438900" y="2504473"/>
            <a:ext cx="0" cy="457802"/>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412662" y="2962275"/>
            <a:ext cx="0" cy="6477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631863" y="2962275"/>
            <a:ext cx="0" cy="76200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52825"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E1</a:t>
            </a:r>
          </a:p>
        </p:txBody>
      </p:sp>
      <p:sp>
        <p:nvSpPr>
          <p:cNvPr id="27" name="TextBox 26"/>
          <p:cNvSpPr txBox="1"/>
          <p:nvPr/>
        </p:nvSpPr>
        <p:spPr>
          <a:xfrm>
            <a:off x="7101323" y="2124075"/>
            <a:ext cx="914400" cy="914400"/>
          </a:xfrm>
          <a:prstGeom prst="rect">
            <a:avLst/>
          </a:prstGeom>
          <a:noFill/>
        </p:spPr>
        <p:txBody>
          <a:bodyPr wrap="none" lIns="0" tIns="0" rIns="0" bIns="0" rtlCol="0">
            <a:noAutofit/>
          </a:bodyPr>
          <a:lstStyle/>
          <a:p>
            <a:pPr>
              <a:lnSpc>
                <a:spcPct val="90000"/>
              </a:lnSpc>
            </a:pPr>
            <a:r>
              <a:rPr lang="en-US" sz="1600" dirty="0">
                <a:solidFill>
                  <a:srgbClr val="000000"/>
                </a:solidFill>
              </a:rPr>
              <a:t>Physical Router</a:t>
            </a:r>
          </a:p>
        </p:txBody>
      </p:sp>
      <p:pic>
        <p:nvPicPr>
          <p:cNvPr id="28" name="NSX Route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5990629" y="1828201"/>
            <a:ext cx="905473" cy="905474"/>
          </a:xfrm>
          <a:prstGeom prst="rect">
            <a:avLst/>
          </a:prstGeom>
        </p:spPr>
      </p:pic>
      <p:sp>
        <p:nvSpPr>
          <p:cNvPr id="29" name="TextBox 28"/>
          <p:cNvSpPr txBox="1"/>
          <p:nvPr/>
        </p:nvSpPr>
        <p:spPr>
          <a:xfrm>
            <a:off x="4762501" y="3467100"/>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E2</a:t>
            </a:r>
          </a:p>
        </p:txBody>
      </p:sp>
      <p:sp>
        <p:nvSpPr>
          <p:cNvPr id="30" name="TextBox 29"/>
          <p:cNvSpPr txBox="1"/>
          <p:nvPr/>
        </p:nvSpPr>
        <p:spPr>
          <a:xfrm>
            <a:off x="7486650" y="3400425"/>
            <a:ext cx="914400" cy="914400"/>
          </a:xfrm>
          <a:prstGeom prst="rect">
            <a:avLst/>
          </a:prstGeom>
          <a:noFill/>
        </p:spPr>
        <p:txBody>
          <a:bodyPr wrap="none" lIns="0" tIns="0" rIns="0" bIns="0" rtlCol="0">
            <a:noAutofit/>
          </a:bodyPr>
          <a:lstStyle/>
          <a:p>
            <a:pPr>
              <a:lnSpc>
                <a:spcPct val="90000"/>
              </a:lnSpc>
            </a:pPr>
            <a:r>
              <a:rPr lang="en-US" sz="1800" b="1" dirty="0">
                <a:solidFill>
                  <a:srgbClr val="000000"/>
                </a:solidFill>
              </a:rPr>
              <a:t>…</a:t>
            </a:r>
          </a:p>
        </p:txBody>
      </p:sp>
      <p:pic>
        <p:nvPicPr>
          <p:cNvPr id="31" name="Picture 2" descr="D:\Ebook\DVD_ART\Artwork_Imagery\Shapes and Graphics\Internet Cloud\cloud illustration 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5861" y="943521"/>
            <a:ext cx="1966087" cy="799561"/>
          </a:xfrm>
          <a:prstGeom prst="rect">
            <a:avLst/>
          </a:prstGeom>
          <a:noFill/>
          <a:ln>
            <a:noFill/>
          </a:ln>
          <a:effectLst>
            <a:outerShdw dist="50800" dir="54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6134100" y="1209675"/>
            <a:ext cx="914400" cy="304800"/>
          </a:xfrm>
          <a:prstGeom prst="rect">
            <a:avLst/>
          </a:prstGeom>
          <a:noFill/>
        </p:spPr>
        <p:txBody>
          <a:bodyPr wrap="none" lIns="0" tIns="0" rIns="0" bIns="0" rtlCol="0">
            <a:noAutofit/>
          </a:bodyPr>
          <a:lstStyle/>
          <a:p>
            <a:pPr>
              <a:lnSpc>
                <a:spcPct val="90000"/>
              </a:lnSpc>
            </a:pPr>
            <a:r>
              <a:rPr lang="en-US" sz="1600" dirty="0">
                <a:solidFill>
                  <a:srgbClr val="000000"/>
                </a:solidFill>
              </a:rPr>
              <a:t>Core</a:t>
            </a:r>
          </a:p>
        </p:txBody>
      </p:sp>
      <p:sp>
        <p:nvSpPr>
          <p:cNvPr id="33" name="Left-Right Arrow 32"/>
          <p:cNvSpPr/>
          <p:nvPr/>
        </p:nvSpPr>
        <p:spPr>
          <a:xfrm rot="2479999">
            <a:off x="4448609" y="4460121"/>
            <a:ext cx="1183788" cy="19042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4" name="Left-Right Arrow 33"/>
          <p:cNvSpPr/>
          <p:nvPr/>
        </p:nvSpPr>
        <p:spPr>
          <a:xfrm rot="19201827" flipH="1">
            <a:off x="6936099" y="4440968"/>
            <a:ext cx="1247540" cy="243008"/>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nvGrpSpPr>
          <p:cNvPr id="35" name="Group 34"/>
          <p:cNvGrpSpPr/>
          <p:nvPr/>
        </p:nvGrpSpPr>
        <p:grpSpPr>
          <a:xfrm>
            <a:off x="7467600" y="1057275"/>
            <a:ext cx="914403" cy="609600"/>
            <a:chOff x="6551609" y="5257800"/>
            <a:chExt cx="914403" cy="609600"/>
          </a:xfrm>
        </p:grpSpPr>
        <p:grpSp>
          <p:nvGrpSpPr>
            <p:cNvPr id="36" name="Group 35"/>
            <p:cNvGrpSpPr/>
            <p:nvPr/>
          </p:nvGrpSpPr>
          <p:grpSpPr>
            <a:xfrm>
              <a:off x="6551609" y="5257800"/>
              <a:ext cx="914403" cy="228600"/>
              <a:chOff x="379409" y="1447800"/>
              <a:chExt cx="914403" cy="228600"/>
            </a:xfrm>
          </p:grpSpPr>
          <p:cxnSp>
            <p:nvCxnSpPr>
              <p:cNvPr id="40" name="Straight Connector 39"/>
              <p:cNvCxnSpPr/>
              <p:nvPr/>
            </p:nvCxnSpPr>
            <p:spPr>
              <a:xfrm flipH="1">
                <a:off x="379409" y="1524000"/>
                <a:ext cx="228603" cy="0"/>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080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VXLAN</a:t>
                </a:r>
              </a:p>
            </p:txBody>
          </p:sp>
        </p:grpSp>
        <p:grpSp>
          <p:nvGrpSpPr>
            <p:cNvPr id="37" name="Group 36"/>
            <p:cNvGrpSpPr/>
            <p:nvPr/>
          </p:nvGrpSpPr>
          <p:grpSpPr>
            <a:xfrm>
              <a:off x="6551609" y="5638800"/>
              <a:ext cx="838203" cy="228600"/>
              <a:chOff x="379409" y="1447800"/>
              <a:chExt cx="838203" cy="228600"/>
            </a:xfrm>
          </p:grpSpPr>
          <p:cxnSp>
            <p:nvCxnSpPr>
              <p:cNvPr id="38" name="Straight Connector 37"/>
              <p:cNvCxnSpPr/>
              <p:nvPr/>
            </p:nvCxnSpPr>
            <p:spPr>
              <a:xfrm flipH="1">
                <a:off x="379409" y="1524000"/>
                <a:ext cx="228603" cy="0"/>
              </a:xfrm>
              <a:prstGeom prst="line">
                <a:avLst/>
              </a:prstGeom>
              <a:ln w="1905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812" y="1447800"/>
                <a:ext cx="685800" cy="228600"/>
              </a:xfrm>
              <a:prstGeom prst="rect">
                <a:avLst/>
              </a:prstGeom>
              <a:noFill/>
            </p:spPr>
            <p:txBody>
              <a:bodyPr wrap="none" lIns="0" tIns="0" rIns="0" bIns="0" rtlCol="0">
                <a:noAutofit/>
              </a:bodyPr>
              <a:lstStyle/>
              <a:p>
                <a:pPr>
                  <a:lnSpc>
                    <a:spcPct val="90000"/>
                  </a:lnSpc>
                </a:pPr>
                <a:r>
                  <a:rPr lang="en-US" sz="1050" dirty="0">
                    <a:solidFill>
                      <a:srgbClr val="000000"/>
                    </a:solidFill>
                  </a:rPr>
                  <a:t>VLAN</a:t>
                </a:r>
              </a:p>
            </p:txBody>
          </p:sp>
        </p:grpSp>
      </p:grpSp>
      <p:sp>
        <p:nvSpPr>
          <p:cNvPr id="42" name="Left-Right Arrow 41"/>
          <p:cNvSpPr/>
          <p:nvPr/>
        </p:nvSpPr>
        <p:spPr>
          <a:xfrm rot="19120001" flipV="1">
            <a:off x="4439976" y="2961629"/>
            <a:ext cx="1183788" cy="212249"/>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3" name="Left-Right Arrow 42"/>
          <p:cNvSpPr/>
          <p:nvPr/>
        </p:nvSpPr>
        <p:spPr>
          <a:xfrm rot="2398173" flipH="1" flipV="1">
            <a:off x="6983431" y="2881209"/>
            <a:ext cx="1247540" cy="210292"/>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4" name="TextBox 43"/>
          <p:cNvSpPr txBox="1"/>
          <p:nvPr/>
        </p:nvSpPr>
        <p:spPr>
          <a:xfrm>
            <a:off x="5890124" y="3000375"/>
            <a:ext cx="914400" cy="342900"/>
          </a:xfrm>
          <a:prstGeom prst="rect">
            <a:avLst/>
          </a:prstGeom>
          <a:noFill/>
        </p:spPr>
        <p:txBody>
          <a:bodyPr wrap="none" lIns="0" tIns="0" rIns="0" bIns="0" rtlCol="0">
            <a:noAutofit/>
          </a:bodyPr>
          <a:lstStyle/>
          <a:p>
            <a:pPr>
              <a:lnSpc>
                <a:spcPct val="90000"/>
              </a:lnSpc>
            </a:pPr>
            <a:r>
              <a:rPr lang="en-US" sz="1100" b="1" dirty="0">
                <a:solidFill>
                  <a:srgbClr val="7030A0"/>
                </a:solidFill>
              </a:rPr>
              <a:t>Routing </a:t>
            </a:r>
          </a:p>
          <a:p>
            <a:pPr>
              <a:lnSpc>
                <a:spcPct val="90000"/>
              </a:lnSpc>
            </a:pPr>
            <a:r>
              <a:rPr lang="en-US" sz="1100" b="1" dirty="0">
                <a:solidFill>
                  <a:srgbClr val="7030A0"/>
                </a:solidFill>
              </a:rPr>
              <a:t>Adjacencies</a:t>
            </a:r>
          </a:p>
        </p:txBody>
      </p:sp>
      <p:sp>
        <p:nvSpPr>
          <p:cNvPr id="45" name="Left-Right Arrow 44"/>
          <p:cNvSpPr/>
          <p:nvPr/>
        </p:nvSpPr>
        <p:spPr>
          <a:xfrm rot="3630181">
            <a:off x="5587849" y="4392033"/>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6" name="Left-Right Arrow 45"/>
          <p:cNvSpPr/>
          <p:nvPr/>
        </p:nvSpPr>
        <p:spPr>
          <a:xfrm rot="6966182">
            <a:off x="5454493" y="2905142"/>
            <a:ext cx="798561" cy="23307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7" name="Left-Right Arrow 46"/>
          <p:cNvSpPr/>
          <p:nvPr/>
        </p:nvSpPr>
        <p:spPr>
          <a:xfrm rot="17969819" flipH="1">
            <a:off x="6346083" y="4455705"/>
            <a:ext cx="798561" cy="20768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8" name="Left-Right Arrow 47"/>
          <p:cNvSpPr/>
          <p:nvPr/>
        </p:nvSpPr>
        <p:spPr>
          <a:xfrm rot="3744016">
            <a:off x="6399773" y="2895765"/>
            <a:ext cx="798561" cy="205665"/>
          </a:xfrm>
          <a:prstGeom prst="leftRightArrow">
            <a:avLst/>
          </a:prstGeom>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49" name="TextBox 48"/>
          <p:cNvSpPr txBox="1"/>
          <p:nvPr/>
        </p:nvSpPr>
        <p:spPr>
          <a:xfrm>
            <a:off x="8439151" y="3467100"/>
            <a:ext cx="914400" cy="381000"/>
          </a:xfrm>
          <a:prstGeom prst="rect">
            <a:avLst/>
          </a:prstGeom>
          <a:noFill/>
        </p:spPr>
        <p:txBody>
          <a:bodyPr wrap="none" lIns="0" tIns="0" rIns="0" bIns="0" rtlCol="0">
            <a:noAutofit/>
          </a:bodyPr>
          <a:lstStyle/>
          <a:p>
            <a:pPr>
              <a:lnSpc>
                <a:spcPct val="90000"/>
              </a:lnSpc>
            </a:pPr>
            <a:r>
              <a:rPr lang="en-US" sz="1600" dirty="0">
                <a:solidFill>
                  <a:srgbClr val="000000"/>
                </a:solidFill>
              </a:rPr>
              <a:t>E8</a:t>
            </a:r>
          </a:p>
        </p:txBody>
      </p:sp>
      <p:grpSp>
        <p:nvGrpSpPr>
          <p:cNvPr id="50" name="Group 49"/>
          <p:cNvGrpSpPr/>
          <p:nvPr/>
        </p:nvGrpSpPr>
        <p:grpSpPr>
          <a:xfrm>
            <a:off x="4076700" y="3419475"/>
            <a:ext cx="762000" cy="762000"/>
            <a:chOff x="4722812" y="5105400"/>
            <a:chExt cx="762000" cy="762000"/>
          </a:xfrm>
        </p:grpSpPr>
        <p:pic>
          <p:nvPicPr>
            <p:cNvPr id="51"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2"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3" name="Rectangle 52"/>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4" name="Group 53"/>
          <p:cNvGrpSpPr/>
          <p:nvPr/>
        </p:nvGrpSpPr>
        <p:grpSpPr>
          <a:xfrm>
            <a:off x="5295900" y="3419475"/>
            <a:ext cx="762000" cy="762000"/>
            <a:chOff x="4722812" y="5105400"/>
            <a:chExt cx="762000" cy="762000"/>
          </a:xfrm>
        </p:grpSpPr>
        <p:pic>
          <p:nvPicPr>
            <p:cNvPr id="55"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56"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57" name="Rectangle 56"/>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58" name="Group 57"/>
          <p:cNvGrpSpPr/>
          <p:nvPr/>
        </p:nvGrpSpPr>
        <p:grpSpPr>
          <a:xfrm>
            <a:off x="6438900" y="3419475"/>
            <a:ext cx="762000" cy="762000"/>
            <a:chOff x="4722812" y="5105400"/>
            <a:chExt cx="762000" cy="762000"/>
          </a:xfrm>
        </p:grpSpPr>
        <p:pic>
          <p:nvPicPr>
            <p:cNvPr id="59"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0"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1" name="Rectangle 60"/>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grpSp>
        <p:nvGrpSpPr>
          <p:cNvPr id="62" name="Group 61"/>
          <p:cNvGrpSpPr/>
          <p:nvPr/>
        </p:nvGrpSpPr>
        <p:grpSpPr>
          <a:xfrm>
            <a:off x="8039100" y="3419475"/>
            <a:ext cx="762000" cy="762000"/>
            <a:chOff x="4722812" y="5105400"/>
            <a:chExt cx="762000" cy="762000"/>
          </a:xfrm>
        </p:grpSpPr>
        <p:pic>
          <p:nvPicPr>
            <p:cNvPr id="63" name="NSX Route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2812" y="5105400"/>
              <a:ext cx="762000" cy="762000"/>
            </a:xfrm>
            <a:prstGeom prst="rect">
              <a:avLst/>
            </a:prstGeom>
          </p:spPr>
        </p:pic>
        <p:pic>
          <p:nvPicPr>
            <p:cNvPr id="64" name="NSX Edge Nod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3812" y="5479336"/>
              <a:ext cx="303213" cy="303213"/>
            </a:xfrm>
            <a:prstGeom prst="rect">
              <a:avLst/>
            </a:prstGeom>
          </p:spPr>
        </p:pic>
        <p:sp>
          <p:nvSpPr>
            <p:cNvPr id="65" name="Rectangle 64"/>
            <p:cNvSpPr/>
            <p:nvPr/>
          </p:nvSpPr>
          <p:spPr>
            <a:xfrm>
              <a:off x="4799012" y="5181600"/>
              <a:ext cx="609600" cy="6096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grpSp>
      <p:sp>
        <p:nvSpPr>
          <p:cNvPr id="66" name="Freeform 65"/>
          <p:cNvSpPr/>
          <p:nvPr/>
        </p:nvSpPr>
        <p:spPr>
          <a:xfrm>
            <a:off x="5390716" y="1752470"/>
            <a:ext cx="806224"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FF6600"/>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7" name="Freeform 66"/>
          <p:cNvSpPr/>
          <p:nvPr/>
        </p:nvSpPr>
        <p:spPr>
          <a:xfrm flipH="1">
            <a:off x="6629405" y="1743075"/>
            <a:ext cx="1695444" cy="3181610"/>
          </a:xfrm>
          <a:custGeom>
            <a:avLst/>
            <a:gdLst>
              <a:gd name="connsiteX0" fmla="*/ 1621678 w 1633308"/>
              <a:gd name="connsiteY0" fmla="*/ 0 h 3040912"/>
              <a:gd name="connsiteX1" fmla="*/ 1611045 w 1633308"/>
              <a:gd name="connsiteY1" fmla="*/ 255182 h 3040912"/>
              <a:gd name="connsiteX2" fmla="*/ 1419659 w 1633308"/>
              <a:gd name="connsiteY2" fmla="*/ 584791 h 3040912"/>
              <a:gd name="connsiteX3" fmla="*/ 717910 w 1633308"/>
              <a:gd name="connsiteY3" fmla="*/ 808075 h 3040912"/>
              <a:gd name="connsiteX4" fmla="*/ 90589 w 1633308"/>
              <a:gd name="connsiteY4" fmla="*/ 1127051 h 3040912"/>
              <a:gd name="connsiteX5" fmla="*/ 5529 w 1633308"/>
              <a:gd name="connsiteY5" fmla="*/ 1754372 h 3040912"/>
              <a:gd name="connsiteX6" fmla="*/ 16161 w 1633308"/>
              <a:gd name="connsiteY6" fmla="*/ 2190307 h 3040912"/>
              <a:gd name="connsiteX7" fmla="*/ 79957 w 1633308"/>
              <a:gd name="connsiteY7" fmla="*/ 2456121 h 3040912"/>
              <a:gd name="connsiteX8" fmla="*/ 600952 w 1633308"/>
              <a:gd name="connsiteY8" fmla="*/ 2626242 h 3040912"/>
              <a:gd name="connsiteX9" fmla="*/ 1068785 w 1633308"/>
              <a:gd name="connsiteY9" fmla="*/ 2753833 h 3040912"/>
              <a:gd name="connsiteX10" fmla="*/ 1292068 w 1633308"/>
              <a:gd name="connsiteY10" fmla="*/ 3040912 h 30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308" h="3040912">
                <a:moveTo>
                  <a:pt x="1621678" y="0"/>
                </a:moveTo>
                <a:cubicBezTo>
                  <a:pt x="1633196" y="78858"/>
                  <a:pt x="1644715" y="157717"/>
                  <a:pt x="1611045" y="255182"/>
                </a:cubicBezTo>
                <a:cubicBezTo>
                  <a:pt x="1577375" y="352647"/>
                  <a:pt x="1568515" y="492642"/>
                  <a:pt x="1419659" y="584791"/>
                </a:cubicBezTo>
                <a:cubicBezTo>
                  <a:pt x="1270803" y="676940"/>
                  <a:pt x="939422" y="717698"/>
                  <a:pt x="717910" y="808075"/>
                </a:cubicBezTo>
                <a:cubicBezTo>
                  <a:pt x="496398" y="898452"/>
                  <a:pt x="209319" y="969335"/>
                  <a:pt x="90589" y="1127051"/>
                </a:cubicBezTo>
                <a:cubicBezTo>
                  <a:pt x="-28141" y="1284767"/>
                  <a:pt x="17934" y="1577163"/>
                  <a:pt x="5529" y="1754372"/>
                </a:cubicBezTo>
                <a:cubicBezTo>
                  <a:pt x="-6876" y="1931581"/>
                  <a:pt x="3756" y="2073349"/>
                  <a:pt x="16161" y="2190307"/>
                </a:cubicBezTo>
                <a:cubicBezTo>
                  <a:pt x="28566" y="2307265"/>
                  <a:pt x="-17508" y="2383465"/>
                  <a:pt x="79957" y="2456121"/>
                </a:cubicBezTo>
                <a:cubicBezTo>
                  <a:pt x="177422" y="2528777"/>
                  <a:pt x="436147" y="2576623"/>
                  <a:pt x="600952" y="2626242"/>
                </a:cubicBezTo>
                <a:cubicBezTo>
                  <a:pt x="765757" y="2675861"/>
                  <a:pt x="953599" y="2684721"/>
                  <a:pt x="1068785" y="2753833"/>
                </a:cubicBezTo>
                <a:cubicBezTo>
                  <a:pt x="1183971" y="2822945"/>
                  <a:pt x="1238019" y="2931928"/>
                  <a:pt x="1292068" y="3040912"/>
                </a:cubicBezTo>
              </a:path>
            </a:pathLst>
          </a:custGeom>
          <a:noFill/>
          <a:ln w="38100">
            <a:solidFill>
              <a:srgbClr val="387C2C"/>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8" name="Freeform 67"/>
          <p:cNvSpPr/>
          <p:nvPr/>
        </p:nvSpPr>
        <p:spPr>
          <a:xfrm flipH="1">
            <a:off x="6553199" y="1743075"/>
            <a:ext cx="43815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rgbClr val="FF6600"/>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69" name="Freeform 68"/>
          <p:cNvSpPr/>
          <p:nvPr/>
        </p:nvSpPr>
        <p:spPr>
          <a:xfrm>
            <a:off x="5486400" y="1752470"/>
            <a:ext cx="876300" cy="3181610"/>
          </a:xfrm>
          <a:custGeom>
            <a:avLst/>
            <a:gdLst>
              <a:gd name="connsiteX0" fmla="*/ 449881 w 457753"/>
              <a:gd name="connsiteY0" fmla="*/ 0 h 3181610"/>
              <a:gd name="connsiteX1" fmla="*/ 437355 w 457753"/>
              <a:gd name="connsiteY1" fmla="*/ 551145 h 3181610"/>
              <a:gd name="connsiteX2" fmla="*/ 274516 w 457753"/>
              <a:gd name="connsiteY2" fmla="*/ 839243 h 3181610"/>
              <a:gd name="connsiteX3" fmla="*/ 36522 w 457753"/>
              <a:gd name="connsiteY3" fmla="*/ 1265128 h 3181610"/>
              <a:gd name="connsiteX4" fmla="*/ 11470 w 457753"/>
              <a:gd name="connsiteY4" fmla="*/ 1691013 h 3181610"/>
              <a:gd name="connsiteX5" fmla="*/ 23996 w 457753"/>
              <a:gd name="connsiteY5" fmla="*/ 2442575 h 3181610"/>
              <a:gd name="connsiteX6" fmla="*/ 274516 w 457753"/>
              <a:gd name="connsiteY6" fmla="*/ 2705621 h 3181610"/>
              <a:gd name="connsiteX7" fmla="*/ 337147 w 457753"/>
              <a:gd name="connsiteY7" fmla="*/ 3181610 h 318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53" h="3181610">
                <a:moveTo>
                  <a:pt x="449881" y="0"/>
                </a:moveTo>
                <a:cubicBezTo>
                  <a:pt x="458231" y="205635"/>
                  <a:pt x="466582" y="411271"/>
                  <a:pt x="437355" y="551145"/>
                </a:cubicBezTo>
                <a:cubicBezTo>
                  <a:pt x="408128" y="691019"/>
                  <a:pt x="274516" y="839243"/>
                  <a:pt x="274516" y="839243"/>
                </a:cubicBezTo>
                <a:cubicBezTo>
                  <a:pt x="207711" y="958240"/>
                  <a:pt x="80363" y="1123166"/>
                  <a:pt x="36522" y="1265128"/>
                </a:cubicBezTo>
                <a:cubicBezTo>
                  <a:pt x="-7319" y="1407090"/>
                  <a:pt x="13558" y="1494772"/>
                  <a:pt x="11470" y="1691013"/>
                </a:cubicBezTo>
                <a:cubicBezTo>
                  <a:pt x="9382" y="1887254"/>
                  <a:pt x="-19845" y="2273474"/>
                  <a:pt x="23996" y="2442575"/>
                </a:cubicBezTo>
                <a:cubicBezTo>
                  <a:pt x="67837" y="2611676"/>
                  <a:pt x="222324" y="2582449"/>
                  <a:pt x="274516" y="2705621"/>
                </a:cubicBezTo>
                <a:cubicBezTo>
                  <a:pt x="326708" y="2828793"/>
                  <a:pt x="331927" y="3005201"/>
                  <a:pt x="337147" y="3181610"/>
                </a:cubicBezTo>
              </a:path>
            </a:pathLst>
          </a:custGeom>
          <a:noFill/>
          <a:ln w="38100">
            <a:solidFill>
              <a:schemeClr val="accent6"/>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70" name="Straight Connector 69"/>
          <p:cNvCxnSpPr/>
          <p:nvPr/>
        </p:nvCxnSpPr>
        <p:spPr>
          <a:xfrm flipV="1">
            <a:off x="5295904" y="5400675"/>
            <a:ext cx="381001" cy="68580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838701" y="5848350"/>
            <a:ext cx="457200" cy="304800"/>
          </a:xfrm>
          <a:prstGeom prst="rect">
            <a:avLst/>
          </a:prstGeom>
          <a:noFill/>
        </p:spPr>
        <p:txBody>
          <a:bodyPr wrap="none" lIns="0" tIns="0" rIns="0" bIns="0" rtlCol="0">
            <a:noAutofit/>
          </a:bodyPr>
          <a:lstStyle/>
          <a:p>
            <a:pPr>
              <a:lnSpc>
                <a:spcPct val="90000"/>
              </a:lnSpc>
            </a:pPr>
            <a:r>
              <a:rPr lang="en-US" sz="1100" dirty="0">
                <a:solidFill>
                  <a:srgbClr val="FF0000"/>
                </a:solidFill>
              </a:rPr>
              <a:t>Web</a:t>
            </a:r>
          </a:p>
        </p:txBody>
      </p:sp>
      <p:cxnSp>
        <p:nvCxnSpPr>
          <p:cNvPr id="72" name="Straight Connector 71"/>
          <p:cNvCxnSpPr/>
          <p:nvPr/>
        </p:nvCxnSpPr>
        <p:spPr>
          <a:xfrm flipH="1" flipV="1">
            <a:off x="6781802" y="5400675"/>
            <a:ext cx="479966" cy="68580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91102" y="6086475"/>
            <a:ext cx="609600" cy="0"/>
          </a:xfrm>
          <a:prstGeom prst="line">
            <a:avLst/>
          </a:prstGeom>
          <a:ln w="19050">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972302" y="6086475"/>
            <a:ext cx="609600" cy="0"/>
          </a:xfrm>
          <a:prstGeom prst="line">
            <a:avLst/>
          </a:prstGeom>
          <a:ln w="19050">
            <a:solidFill>
              <a:srgbClr val="FF66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200901" y="5848350"/>
            <a:ext cx="457200" cy="304800"/>
          </a:xfrm>
          <a:prstGeom prst="rect">
            <a:avLst/>
          </a:prstGeom>
          <a:noFill/>
        </p:spPr>
        <p:txBody>
          <a:bodyPr wrap="none" lIns="0" tIns="0" rIns="0" bIns="0" rtlCol="0">
            <a:noAutofit/>
          </a:bodyPr>
          <a:lstStyle/>
          <a:p>
            <a:pPr>
              <a:lnSpc>
                <a:spcPct val="90000"/>
              </a:lnSpc>
            </a:pPr>
            <a:r>
              <a:rPr lang="en-US" sz="1100" dirty="0">
                <a:solidFill>
                  <a:srgbClr val="FF6600"/>
                </a:solidFill>
              </a:rPr>
              <a:t>DB</a:t>
            </a:r>
          </a:p>
        </p:txBody>
      </p:sp>
      <p:cxnSp>
        <p:nvCxnSpPr>
          <p:cNvPr id="76" name="Straight Connector 75"/>
          <p:cNvCxnSpPr/>
          <p:nvPr/>
        </p:nvCxnSpPr>
        <p:spPr>
          <a:xfrm flipH="1" flipV="1">
            <a:off x="6286502" y="5400675"/>
            <a:ext cx="3" cy="68580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981703" y="6086475"/>
            <a:ext cx="609600" cy="0"/>
          </a:xfrm>
          <a:prstGeom prst="line">
            <a:avLst/>
          </a:prstGeom>
          <a:ln w="1905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876928" y="5838825"/>
            <a:ext cx="457200" cy="304800"/>
          </a:xfrm>
          <a:prstGeom prst="rect">
            <a:avLst/>
          </a:prstGeom>
          <a:noFill/>
        </p:spPr>
        <p:txBody>
          <a:bodyPr wrap="none" lIns="0" tIns="0" rIns="0" bIns="0" rtlCol="0">
            <a:noAutofit/>
          </a:bodyPr>
          <a:lstStyle/>
          <a:p>
            <a:pPr>
              <a:lnSpc>
                <a:spcPct val="90000"/>
              </a:lnSpc>
            </a:pPr>
            <a:r>
              <a:rPr lang="en-US" sz="1100" dirty="0">
                <a:solidFill>
                  <a:srgbClr val="387C2C"/>
                </a:solidFill>
              </a:rPr>
              <a:t>App</a:t>
            </a:r>
          </a:p>
        </p:txBody>
      </p:sp>
      <p:sp>
        <p:nvSpPr>
          <p:cNvPr id="79" name="TextBox 78"/>
          <p:cNvSpPr txBox="1"/>
          <p:nvPr/>
        </p:nvSpPr>
        <p:spPr>
          <a:xfrm>
            <a:off x="4010025" y="3381379"/>
            <a:ext cx="914400" cy="914400"/>
          </a:xfrm>
          <a:prstGeom prst="rect">
            <a:avLst/>
          </a:prstGeom>
          <a:noFill/>
        </p:spPr>
        <p:txBody>
          <a:bodyPr wrap="none" lIns="0" tIns="0" rIns="0" bIns="0" rtlCol="0">
            <a:noAutofit/>
          </a:bodyPr>
          <a:lstStyle/>
          <a:p>
            <a:pPr>
              <a:lnSpc>
                <a:spcPct val="90000"/>
              </a:lnSpc>
            </a:pPr>
            <a:r>
              <a:rPr lang="en-US" sz="7200" b="1" dirty="0">
                <a:solidFill>
                  <a:srgbClr val="FF0000"/>
                </a:solidFill>
              </a:rPr>
              <a:t>X</a:t>
            </a:r>
          </a:p>
        </p:txBody>
      </p:sp>
      <p:sp>
        <p:nvSpPr>
          <p:cNvPr id="80" name="Text Placeholder 6"/>
          <p:cNvSpPr>
            <a:spLocks noGrp="1"/>
          </p:cNvSpPr>
          <p:nvPr>
            <p:ph type="body" sz="quarter" idx="13"/>
          </p:nvPr>
        </p:nvSpPr>
        <p:spPr>
          <a:xfrm>
            <a:off x="314325" y="946149"/>
            <a:ext cx="8404098" cy="5426076"/>
          </a:xfrm>
        </p:spPr>
        <p:txBody>
          <a:bodyPr>
            <a:normAutofit/>
          </a:bodyPr>
          <a:lstStyle/>
          <a:p>
            <a:pPr lvl="1"/>
            <a:r>
              <a:rPr lang="en-US" dirty="0"/>
              <a:t>Recommendations</a:t>
            </a:r>
          </a:p>
          <a:p>
            <a:pPr lvl="2"/>
            <a:r>
              <a:rPr lang="en-US" dirty="0" smtClean="0"/>
              <a:t>Aggressively tune the hello/</a:t>
            </a:r>
            <a:r>
              <a:rPr lang="en-US" dirty="0" err="1" smtClean="0"/>
              <a:t>holdtime</a:t>
            </a:r>
            <a:r>
              <a:rPr lang="en-US" dirty="0" smtClean="0"/>
              <a:t> </a:t>
            </a:r>
            <a:br>
              <a:rPr lang="en-US" dirty="0" smtClean="0"/>
            </a:br>
            <a:r>
              <a:rPr lang="en-US" dirty="0" smtClean="0"/>
              <a:t>routing </a:t>
            </a:r>
            <a:r>
              <a:rPr lang="en-US" dirty="0"/>
              <a:t>timers (1/3 seconds)</a:t>
            </a:r>
          </a:p>
          <a:p>
            <a:pPr lvl="2"/>
            <a:r>
              <a:rPr lang="en-US" dirty="0"/>
              <a:t>No need for deploying standby unit for </a:t>
            </a:r>
            <a:r>
              <a:rPr lang="en-US" dirty="0" smtClean="0"/>
              <a:t>each</a:t>
            </a:r>
            <a:br>
              <a:rPr lang="en-US" dirty="0" smtClean="0"/>
            </a:br>
            <a:r>
              <a:rPr lang="en-US" dirty="0" smtClean="0"/>
              <a:t>active NSX Edge</a:t>
            </a:r>
            <a:endParaRPr lang="en-US" dirty="0"/>
          </a:p>
          <a:p>
            <a:pPr lvl="2"/>
            <a:r>
              <a:rPr lang="en-US" dirty="0"/>
              <a:t>vSphere HA should be enabled for the </a:t>
            </a:r>
            <a:r>
              <a:rPr lang="en-US" dirty="0" smtClean="0"/>
              <a:t/>
            </a:r>
            <a:br>
              <a:rPr lang="en-US" dirty="0" smtClean="0"/>
            </a:br>
            <a:r>
              <a:rPr lang="en-US" dirty="0" smtClean="0"/>
              <a:t>NSX Edge </a:t>
            </a:r>
            <a:r>
              <a:rPr lang="en-US" dirty="0"/>
              <a:t>virtual machines</a:t>
            </a:r>
          </a:p>
          <a:p>
            <a:pPr lvl="1"/>
            <a:endParaRPr lang="en-US" dirty="0" smtClean="0"/>
          </a:p>
          <a:p>
            <a:pPr lvl="1"/>
            <a:endParaRPr lang="en-US" dirty="0"/>
          </a:p>
          <a:p>
            <a:pPr lvl="1"/>
            <a:endParaRPr lang="en-US" dirty="0" smtClean="0"/>
          </a:p>
          <a:p>
            <a:pPr lvl="1"/>
            <a:endParaRPr lang="en-US" dirty="0"/>
          </a:p>
          <a:p>
            <a:pPr lvl="1"/>
            <a:endParaRPr lang="en-US" dirty="0" smtClean="0"/>
          </a:p>
          <a:p>
            <a:pPr marL="0" lvl="1" indent="0">
              <a:buNone/>
            </a:pPr>
            <a:endParaRPr lang="en-US" dirty="0" smtClean="0"/>
          </a:p>
          <a:p>
            <a:pPr lvl="2"/>
            <a:endParaRPr lang="en-US" dirty="0" smtClean="0"/>
          </a:p>
          <a:p>
            <a:pPr lvl="1"/>
            <a:endParaRPr lang="en-US" dirty="0" smtClean="0"/>
          </a:p>
        </p:txBody>
      </p:sp>
    </p:spTree>
    <p:extLst>
      <p:ext uri="{BB962C8B-B14F-4D97-AF65-F5344CB8AC3E}">
        <p14:creationId xmlns:p14="http://schemas.microsoft.com/office/powerpoint/2010/main" val="34533813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DHCP Relay</a:t>
            </a:r>
            <a:endParaRPr lang="en-US" dirty="0"/>
          </a:p>
        </p:txBody>
      </p:sp>
    </p:spTree>
    <p:extLst>
      <p:ext uri="{BB962C8B-B14F-4D97-AF65-F5344CB8AC3E}">
        <p14:creationId xmlns:p14="http://schemas.microsoft.com/office/powerpoint/2010/main" val="52812133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pPr lvl="1"/>
            <a:r>
              <a:rPr lang="en-US" dirty="0" smtClean="0"/>
              <a:t>New in 6.1</a:t>
            </a:r>
          </a:p>
          <a:p>
            <a:pPr lvl="1"/>
            <a:r>
              <a:rPr lang="en-US" dirty="0" smtClean="0"/>
              <a:t>DHCP relay configuration can be applied on the DLR and the </a:t>
            </a:r>
            <a:br>
              <a:rPr lang="en-US" dirty="0" smtClean="0"/>
            </a:br>
            <a:r>
              <a:rPr lang="en-US" dirty="0" smtClean="0"/>
              <a:t>NSX Edge</a:t>
            </a:r>
          </a:p>
          <a:p>
            <a:pPr lvl="1"/>
            <a:r>
              <a:rPr lang="en-US" dirty="0" smtClean="0"/>
              <a:t>Supports multiple relay agents along the same data-path</a:t>
            </a:r>
          </a:p>
          <a:p>
            <a:pPr lvl="1"/>
            <a:r>
              <a:rPr lang="en-US" dirty="0" smtClean="0"/>
              <a:t>Many DHCP servers can be configured to receive relayed messages</a:t>
            </a:r>
          </a:p>
          <a:p>
            <a:pPr marL="0" lvl="1" indent="0">
              <a:buNone/>
            </a:pPr>
            <a:endParaRPr lang="en-US" dirty="0" smtClean="0"/>
          </a:p>
          <a:p>
            <a:pPr lvl="1"/>
            <a:endParaRPr lang="en-US" dirty="0" smtClean="0"/>
          </a:p>
          <a:p>
            <a:pPr lvl="2"/>
            <a:endParaRPr lang="en-US" dirty="0"/>
          </a:p>
        </p:txBody>
      </p:sp>
      <p:sp>
        <p:nvSpPr>
          <p:cNvPr id="6" name="Title 5"/>
          <p:cNvSpPr>
            <a:spLocks noGrp="1"/>
          </p:cNvSpPr>
          <p:nvPr>
            <p:ph type="title"/>
          </p:nvPr>
        </p:nvSpPr>
        <p:spPr/>
        <p:txBody>
          <a:bodyPr/>
          <a:lstStyle/>
          <a:p>
            <a:r>
              <a:rPr lang="en-US" dirty="0" smtClean="0"/>
              <a:t>DHCP (1)</a:t>
            </a:r>
            <a:endParaRPr lang="en-US" dirty="0"/>
          </a:p>
        </p:txBody>
      </p:sp>
    </p:spTree>
    <p:extLst>
      <p:ext uri="{BB962C8B-B14F-4D97-AF65-F5344CB8AC3E}">
        <p14:creationId xmlns:p14="http://schemas.microsoft.com/office/powerpoint/2010/main" val="231025161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DHCP (2)</a:t>
            </a:r>
            <a:endParaRPr lang="en-US" dirty="0"/>
          </a:p>
        </p:txBody>
      </p:sp>
      <p:sp>
        <p:nvSpPr>
          <p:cNvPr id="2" name="Text Placeholder 1"/>
          <p:cNvSpPr>
            <a:spLocks noGrp="1"/>
          </p:cNvSpPr>
          <p:nvPr>
            <p:ph type="body" sz="quarter" idx="13"/>
          </p:nvPr>
        </p:nvSpPr>
        <p:spPr/>
        <p:txBody>
          <a:bodyPr/>
          <a:lstStyle/>
          <a:p>
            <a:r>
              <a:rPr lang="en-US" dirty="0" smtClean="0"/>
              <a:t>Relay DHCP </a:t>
            </a:r>
            <a:r>
              <a:rPr lang="en-US" dirty="0"/>
              <a:t>messages from </a:t>
            </a:r>
            <a:r>
              <a:rPr lang="en-US" dirty="0" smtClean="0"/>
              <a:t>virtual machines in </a:t>
            </a:r>
            <a:r>
              <a:rPr lang="en-US" dirty="0"/>
              <a:t>the NSX domain to existing external DHCP </a:t>
            </a:r>
            <a:r>
              <a:rPr lang="en-US" dirty="0" smtClean="0"/>
              <a:t>servers</a:t>
            </a:r>
          </a:p>
          <a:p>
            <a:pPr lvl="1"/>
            <a:r>
              <a:rPr lang="en-US" dirty="0" smtClean="0"/>
              <a:t>Leverage existing </a:t>
            </a:r>
            <a:r>
              <a:rPr lang="en-US" dirty="0"/>
              <a:t>DHCP </a:t>
            </a:r>
            <a:r>
              <a:rPr lang="en-US" dirty="0" smtClean="0"/>
              <a:t>infrastructure</a:t>
            </a:r>
            <a:endParaRPr lang="en-US" dirty="0"/>
          </a:p>
          <a:p>
            <a:pPr lvl="1"/>
            <a:endParaRPr lang="en-US" dirty="0" smtClean="0"/>
          </a:p>
          <a:p>
            <a:endParaRPr lang="en-US" dirty="0"/>
          </a:p>
        </p:txBody>
      </p:sp>
      <p:sp>
        <p:nvSpPr>
          <p:cNvPr id="5" name="Rounded Rectangle 4"/>
          <p:cNvSpPr/>
          <p:nvPr/>
        </p:nvSpPr>
        <p:spPr>
          <a:xfrm>
            <a:off x="355601" y="2717804"/>
            <a:ext cx="6096001" cy="3329703"/>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smtClean="0"/>
          </a:p>
        </p:txBody>
      </p:sp>
      <p:pic>
        <p:nvPicPr>
          <p:cNvPr id="9" name="NSX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43" y="2181355"/>
            <a:ext cx="2032000" cy="1524000"/>
          </a:xfrm>
          <a:prstGeom prst="rect">
            <a:avLst/>
          </a:prstGeom>
        </p:spPr>
      </p:pic>
      <p:sp>
        <p:nvSpPr>
          <p:cNvPr id="10" name="Rounded Rectangle 9"/>
          <p:cNvSpPr/>
          <p:nvPr/>
        </p:nvSpPr>
        <p:spPr>
          <a:xfrm>
            <a:off x="7594600" y="2708280"/>
            <a:ext cx="1320800" cy="924799"/>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t>DHCP server Y</a:t>
            </a:r>
          </a:p>
        </p:txBody>
      </p:sp>
      <p:sp>
        <p:nvSpPr>
          <p:cNvPr id="11" name="Freeform 10"/>
          <p:cNvSpPr/>
          <p:nvPr/>
        </p:nvSpPr>
        <p:spPr>
          <a:xfrm>
            <a:off x="3460062" y="3942941"/>
            <a:ext cx="1007165" cy="1152939"/>
          </a:xfrm>
          <a:custGeom>
            <a:avLst/>
            <a:gdLst>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Lst>
            <a:ahLst/>
            <a:cxnLst>
              <a:cxn ang="0">
                <a:pos x="connsiteX0" y="connsiteY0"/>
              </a:cxn>
              <a:cxn ang="0">
                <a:pos x="connsiteX1" y="connsiteY1"/>
              </a:cxn>
              <a:cxn ang="0">
                <a:pos x="connsiteX2" y="connsiteY2"/>
              </a:cxn>
              <a:cxn ang="0">
                <a:pos x="connsiteX3" y="connsiteY3"/>
              </a:cxn>
            </a:cxnLst>
            <a:rect l="l" t="t" r="r" b="b"/>
            <a:pathLst>
              <a:path w="755374" h="1152939">
                <a:moveTo>
                  <a:pt x="0" y="0"/>
                </a:moveTo>
                <a:cubicBezTo>
                  <a:pt x="485913" y="0"/>
                  <a:pt x="748747" y="629478"/>
                  <a:pt x="755374" y="1152939"/>
                </a:cubicBezTo>
                <a:lnTo>
                  <a:pt x="755374" y="1152939"/>
                </a:lnTo>
                <a:lnTo>
                  <a:pt x="755374" y="1152939"/>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Freeform 11"/>
          <p:cNvSpPr/>
          <p:nvPr/>
        </p:nvSpPr>
        <p:spPr>
          <a:xfrm flipH="1">
            <a:off x="2387602" y="3942941"/>
            <a:ext cx="1007165" cy="1152939"/>
          </a:xfrm>
          <a:custGeom>
            <a:avLst/>
            <a:gdLst>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Lst>
            <a:ahLst/>
            <a:cxnLst>
              <a:cxn ang="0">
                <a:pos x="connsiteX0" y="connsiteY0"/>
              </a:cxn>
              <a:cxn ang="0">
                <a:pos x="connsiteX1" y="connsiteY1"/>
              </a:cxn>
              <a:cxn ang="0">
                <a:pos x="connsiteX2" y="connsiteY2"/>
              </a:cxn>
              <a:cxn ang="0">
                <a:pos x="connsiteX3" y="connsiteY3"/>
              </a:cxn>
            </a:cxnLst>
            <a:rect l="l" t="t" r="r" b="b"/>
            <a:pathLst>
              <a:path w="755374" h="1152939">
                <a:moveTo>
                  <a:pt x="0" y="0"/>
                </a:moveTo>
                <a:cubicBezTo>
                  <a:pt x="485913" y="0"/>
                  <a:pt x="748747" y="629478"/>
                  <a:pt x="755374" y="1152939"/>
                </a:cubicBezTo>
                <a:lnTo>
                  <a:pt x="755374" y="1152939"/>
                </a:lnTo>
                <a:lnTo>
                  <a:pt x="755374" y="1152939"/>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3" name="NSX Ro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1" y="3303593"/>
            <a:ext cx="1612900" cy="1209675"/>
          </a:xfrm>
          <a:prstGeom prst="rect">
            <a:avLst/>
          </a:prstGeom>
        </p:spPr>
      </p:pic>
      <p:cxnSp>
        <p:nvCxnSpPr>
          <p:cNvPr id="14" name="Straight Connector 13"/>
          <p:cNvCxnSpPr/>
          <p:nvPr/>
        </p:nvCxnSpPr>
        <p:spPr>
          <a:xfrm>
            <a:off x="762001" y="5095875"/>
            <a:ext cx="2698060" cy="0"/>
          </a:xfrm>
          <a:prstGeom prst="line">
            <a:avLst/>
          </a:prstGeom>
          <a:ln w="635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ular Callout 14"/>
          <p:cNvSpPr/>
          <p:nvPr/>
        </p:nvSpPr>
        <p:spPr>
          <a:xfrm>
            <a:off x="978214" y="3217369"/>
            <a:ext cx="1524000" cy="665990"/>
          </a:xfrm>
          <a:prstGeom prst="wedgeRectCallout">
            <a:avLst>
              <a:gd name="adj1" fmla="val 63805"/>
              <a:gd name="adj2" fmla="val 80409"/>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Server X</a:t>
            </a:r>
          </a:p>
          <a:p>
            <a:pPr algn="ctr"/>
            <a:r>
              <a:rPr lang="en-US" sz="1800" dirty="0" smtClean="0"/>
              <a:t>Server Y</a:t>
            </a:r>
          </a:p>
        </p:txBody>
      </p:sp>
      <p:sp>
        <p:nvSpPr>
          <p:cNvPr id="16" name="Rectangular Callout 15"/>
          <p:cNvSpPr/>
          <p:nvPr/>
        </p:nvSpPr>
        <p:spPr>
          <a:xfrm>
            <a:off x="4512367" y="3709609"/>
            <a:ext cx="1524000" cy="440117"/>
          </a:xfrm>
          <a:prstGeom prst="wedgeRectCallout">
            <a:avLst>
              <a:gd name="adj1" fmla="val -78804"/>
              <a:gd name="adj2" fmla="val 28883"/>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Server X</a:t>
            </a:r>
          </a:p>
        </p:txBody>
      </p:sp>
      <p:sp>
        <p:nvSpPr>
          <p:cNvPr id="17" name="Oval 16"/>
          <p:cNvSpPr/>
          <p:nvPr/>
        </p:nvSpPr>
        <p:spPr>
          <a:xfrm>
            <a:off x="3921471" y="4030007"/>
            <a:ext cx="203200" cy="1524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00" dirty="0" smtClean="0"/>
          </a:p>
        </p:txBody>
      </p:sp>
      <p:sp>
        <p:nvSpPr>
          <p:cNvPr id="18" name="Oval 17"/>
          <p:cNvSpPr/>
          <p:nvPr/>
        </p:nvSpPr>
        <p:spPr>
          <a:xfrm>
            <a:off x="2729813" y="4088686"/>
            <a:ext cx="203200" cy="1524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800" dirty="0" smtClean="0"/>
          </a:p>
        </p:txBody>
      </p:sp>
      <p:sp>
        <p:nvSpPr>
          <p:cNvPr id="19" name="Freeform 18"/>
          <p:cNvSpPr/>
          <p:nvPr/>
        </p:nvSpPr>
        <p:spPr>
          <a:xfrm>
            <a:off x="1371602" y="5122450"/>
            <a:ext cx="212035" cy="172278"/>
          </a:xfrm>
          <a:custGeom>
            <a:avLst/>
            <a:gdLst>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159026 w 344687"/>
              <a:gd name="connsiteY0" fmla="*/ 0 h 172278"/>
              <a:gd name="connsiteX1" fmla="*/ 0 w 344687"/>
              <a:gd name="connsiteY1" fmla="*/ 172278 h 172278"/>
              <a:gd name="connsiteX2" fmla="*/ 0 w 344687"/>
              <a:gd name="connsiteY2" fmla="*/ 172278 h 172278"/>
              <a:gd name="connsiteX3" fmla="*/ 0 w 344687"/>
              <a:gd name="connsiteY3" fmla="*/ 172278 h 172278"/>
              <a:gd name="connsiteX0" fmla="*/ 159026 w 159026"/>
              <a:gd name="connsiteY0" fmla="*/ 0 h 172278"/>
              <a:gd name="connsiteX1" fmla="*/ 0 w 159026"/>
              <a:gd name="connsiteY1" fmla="*/ 172278 h 172278"/>
              <a:gd name="connsiteX2" fmla="*/ 0 w 159026"/>
              <a:gd name="connsiteY2" fmla="*/ 172278 h 172278"/>
              <a:gd name="connsiteX3" fmla="*/ 0 w 159026"/>
              <a:gd name="connsiteY3" fmla="*/ 172278 h 172278"/>
            </a:gdLst>
            <a:ahLst/>
            <a:cxnLst>
              <a:cxn ang="0">
                <a:pos x="connsiteX0" y="connsiteY0"/>
              </a:cxn>
              <a:cxn ang="0">
                <a:pos x="connsiteX1" y="connsiteY1"/>
              </a:cxn>
              <a:cxn ang="0">
                <a:pos x="connsiteX2" y="connsiteY2"/>
              </a:cxn>
              <a:cxn ang="0">
                <a:pos x="connsiteX3" y="connsiteY3"/>
              </a:cxn>
            </a:cxnLst>
            <a:rect l="l" t="t" r="r" b="b"/>
            <a:pathLst>
              <a:path w="159026" h="172278">
                <a:moveTo>
                  <a:pt x="159026" y="0"/>
                </a:moveTo>
                <a:cubicBezTo>
                  <a:pt x="61843" y="92765"/>
                  <a:pt x="26504" y="143565"/>
                  <a:pt x="0" y="172278"/>
                </a:cubicBezTo>
                <a:lnTo>
                  <a:pt x="0" y="172278"/>
                </a:lnTo>
                <a:lnTo>
                  <a:pt x="0" y="172278"/>
                </a:lnTo>
              </a:path>
            </a:pathLst>
          </a:cu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0" name="Straight Connector 19"/>
          <p:cNvCxnSpPr/>
          <p:nvPr/>
        </p:nvCxnSpPr>
        <p:spPr>
          <a:xfrm>
            <a:off x="3810002" y="5095875"/>
            <a:ext cx="2336800" cy="0"/>
          </a:xfrm>
          <a:prstGeom prst="line">
            <a:avLst/>
          </a:prstGeom>
          <a:ln w="635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quest"/>
          <p:cNvSpPr/>
          <p:nvPr/>
        </p:nvSpPr>
        <p:spPr>
          <a:xfrm>
            <a:off x="1685236" y="4168228"/>
            <a:ext cx="1024835" cy="1126435"/>
          </a:xfrm>
          <a:custGeom>
            <a:avLst/>
            <a:gdLst>
              <a:gd name="connsiteX0" fmla="*/ 0 w 768626"/>
              <a:gd name="connsiteY0" fmla="*/ 1214807 h 1214807"/>
              <a:gd name="connsiteX1" fmla="*/ 543339 w 768626"/>
              <a:gd name="connsiteY1" fmla="*/ 114876 h 1214807"/>
              <a:gd name="connsiteX2" fmla="*/ 768626 w 768626"/>
              <a:gd name="connsiteY2" fmla="*/ 88372 h 1214807"/>
              <a:gd name="connsiteX0" fmla="*/ 1531 w 770157"/>
              <a:gd name="connsiteY0" fmla="*/ 1214807 h 1214807"/>
              <a:gd name="connsiteX1" fmla="*/ 544870 w 770157"/>
              <a:gd name="connsiteY1" fmla="*/ 114876 h 1214807"/>
              <a:gd name="connsiteX2" fmla="*/ 770157 w 770157"/>
              <a:gd name="connsiteY2" fmla="*/ 88372 h 1214807"/>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Lst>
            <a:ahLst/>
            <a:cxnLst>
              <a:cxn ang="0">
                <a:pos x="connsiteX0" y="connsiteY0"/>
              </a:cxn>
              <a:cxn ang="0">
                <a:pos x="connsiteX1" y="connsiteY1"/>
              </a:cxn>
            </a:cxnLst>
            <a:rect l="l" t="t" r="r" b="b"/>
            <a:pathLst>
              <a:path w="768626" h="1126435">
                <a:moveTo>
                  <a:pt x="0" y="1126435"/>
                </a:moveTo>
                <a:cubicBezTo>
                  <a:pt x="70679" y="578679"/>
                  <a:pt x="194365" y="335722"/>
                  <a:pt x="768626" y="0"/>
                </a:cubicBezTo>
              </a:path>
            </a:pathLst>
          </a:custGeom>
          <a:noFill/>
          <a:ln w="85725">
            <a:solidFill>
              <a:srgbClr val="FF0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ounded Rectangle 21"/>
          <p:cNvSpPr/>
          <p:nvPr/>
        </p:nvSpPr>
        <p:spPr>
          <a:xfrm>
            <a:off x="914400" y="5315736"/>
            <a:ext cx="914400" cy="582612"/>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VM</a:t>
            </a:r>
          </a:p>
        </p:txBody>
      </p:sp>
      <p:sp>
        <p:nvSpPr>
          <p:cNvPr id="23" name="TextBox 22"/>
          <p:cNvSpPr txBox="1"/>
          <p:nvPr/>
        </p:nvSpPr>
        <p:spPr>
          <a:xfrm>
            <a:off x="4147653" y="5129220"/>
            <a:ext cx="1828800" cy="385759"/>
          </a:xfrm>
          <a:prstGeom prst="rect">
            <a:avLst/>
          </a:prstGeom>
          <a:noFill/>
        </p:spPr>
        <p:txBody>
          <a:bodyPr wrap="square" lIns="0" tIns="0" rIns="0" bIns="0" rtlCol="0">
            <a:noAutofit/>
          </a:bodyPr>
          <a:lstStyle/>
          <a:p>
            <a:pPr>
              <a:lnSpc>
                <a:spcPct val="90000"/>
              </a:lnSpc>
            </a:pPr>
            <a:r>
              <a:rPr lang="en-US" sz="1800" dirty="0" smtClean="0"/>
              <a:t>Logical SW</a:t>
            </a:r>
          </a:p>
        </p:txBody>
      </p:sp>
      <p:sp>
        <p:nvSpPr>
          <p:cNvPr id="24" name="TextBox 23"/>
          <p:cNvSpPr txBox="1"/>
          <p:nvPr/>
        </p:nvSpPr>
        <p:spPr>
          <a:xfrm>
            <a:off x="1902792" y="5135905"/>
            <a:ext cx="1828800" cy="385759"/>
          </a:xfrm>
          <a:prstGeom prst="rect">
            <a:avLst/>
          </a:prstGeom>
          <a:noFill/>
        </p:spPr>
        <p:txBody>
          <a:bodyPr wrap="square" lIns="0" tIns="0" rIns="0" bIns="0" rtlCol="0">
            <a:noAutofit/>
          </a:bodyPr>
          <a:lstStyle/>
          <a:p>
            <a:pPr>
              <a:lnSpc>
                <a:spcPct val="90000"/>
              </a:lnSpc>
            </a:pPr>
            <a:r>
              <a:rPr lang="en-US" sz="1800" dirty="0" smtClean="0"/>
              <a:t>Logical SW</a:t>
            </a:r>
          </a:p>
        </p:txBody>
      </p:sp>
      <p:sp>
        <p:nvSpPr>
          <p:cNvPr id="25" name="TextBox 24"/>
          <p:cNvSpPr txBox="1"/>
          <p:nvPr/>
        </p:nvSpPr>
        <p:spPr>
          <a:xfrm>
            <a:off x="2563355" y="3085249"/>
            <a:ext cx="1828800" cy="385759"/>
          </a:xfrm>
          <a:prstGeom prst="rect">
            <a:avLst/>
          </a:prstGeom>
          <a:noFill/>
        </p:spPr>
        <p:txBody>
          <a:bodyPr wrap="square" lIns="0" tIns="0" rIns="0" bIns="0" rtlCol="0">
            <a:noAutofit/>
          </a:bodyPr>
          <a:lstStyle/>
          <a:p>
            <a:pPr algn="ctr">
              <a:lnSpc>
                <a:spcPct val="90000"/>
              </a:lnSpc>
            </a:pPr>
            <a:r>
              <a:rPr lang="en-US" sz="1800" dirty="0" smtClean="0"/>
              <a:t>Distributed router</a:t>
            </a:r>
          </a:p>
        </p:txBody>
      </p:sp>
      <p:sp>
        <p:nvSpPr>
          <p:cNvPr id="26" name="Freeform 25"/>
          <p:cNvSpPr/>
          <p:nvPr/>
        </p:nvSpPr>
        <p:spPr>
          <a:xfrm rot="21186255" flipV="1">
            <a:off x="3886239" y="3076243"/>
            <a:ext cx="3045126" cy="347560"/>
          </a:xfrm>
          <a:custGeom>
            <a:avLst/>
            <a:gdLst>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821635"/>
              <a:gd name="connsiteY0" fmla="*/ 0 h 1351722"/>
              <a:gd name="connsiteX1" fmla="*/ 821635 w 821635"/>
              <a:gd name="connsiteY1" fmla="*/ 1351722 h 1351722"/>
              <a:gd name="connsiteX2" fmla="*/ 821635 w 821635"/>
              <a:gd name="connsiteY2" fmla="*/ 1351722 h 1351722"/>
              <a:gd name="connsiteX3" fmla="*/ 821635 w 821635"/>
              <a:gd name="connsiteY3" fmla="*/ 1351722 h 1351722"/>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52939"/>
              <a:gd name="connsiteX1" fmla="*/ 755374 w 755374"/>
              <a:gd name="connsiteY1" fmla="*/ 1152939 h 1152939"/>
              <a:gd name="connsiteX2" fmla="*/ 755374 w 755374"/>
              <a:gd name="connsiteY2" fmla="*/ 1152939 h 1152939"/>
              <a:gd name="connsiteX3" fmla="*/ 755374 w 755374"/>
              <a:gd name="connsiteY3" fmla="*/ 1152939 h 1152939"/>
              <a:gd name="connsiteX0" fmla="*/ 0 w 755374"/>
              <a:gd name="connsiteY0" fmla="*/ 0 h 1173556"/>
              <a:gd name="connsiteX1" fmla="*/ 755374 w 755374"/>
              <a:gd name="connsiteY1" fmla="*/ 1173556 h 1173556"/>
              <a:gd name="connsiteX2" fmla="*/ 755374 w 755374"/>
              <a:gd name="connsiteY2" fmla="*/ 1173556 h 1173556"/>
              <a:gd name="connsiteX3" fmla="*/ 755374 w 755374"/>
              <a:gd name="connsiteY3" fmla="*/ 1173556 h 1173556"/>
              <a:gd name="connsiteX0" fmla="*/ 0 w 755374"/>
              <a:gd name="connsiteY0" fmla="*/ 0 h 1173556"/>
              <a:gd name="connsiteX1" fmla="*/ 755374 w 755374"/>
              <a:gd name="connsiteY1" fmla="*/ 1173556 h 1173556"/>
              <a:gd name="connsiteX2" fmla="*/ 755374 w 755374"/>
              <a:gd name="connsiteY2" fmla="*/ 1173556 h 1173556"/>
              <a:gd name="connsiteX3" fmla="*/ 755374 w 755374"/>
              <a:gd name="connsiteY3" fmla="*/ 1173556 h 1173556"/>
              <a:gd name="connsiteX0" fmla="*/ 0 w 764145"/>
              <a:gd name="connsiteY0" fmla="*/ 0 h 1173556"/>
              <a:gd name="connsiteX1" fmla="*/ 755374 w 764145"/>
              <a:gd name="connsiteY1" fmla="*/ 1173556 h 1173556"/>
              <a:gd name="connsiteX2" fmla="*/ 755374 w 764145"/>
              <a:gd name="connsiteY2" fmla="*/ 1173556 h 1173556"/>
              <a:gd name="connsiteX3" fmla="*/ 764145 w 764145"/>
              <a:gd name="connsiteY3" fmla="*/ 719962 h 1173556"/>
              <a:gd name="connsiteX0" fmla="*/ 0 w 764145"/>
              <a:gd name="connsiteY0" fmla="*/ 0 h 1173556"/>
              <a:gd name="connsiteX1" fmla="*/ 755374 w 764145"/>
              <a:gd name="connsiteY1" fmla="*/ 1173556 h 1173556"/>
              <a:gd name="connsiteX2" fmla="*/ 764145 w 764145"/>
              <a:gd name="connsiteY2" fmla="*/ 719962 h 1173556"/>
              <a:gd name="connsiteX0" fmla="*/ 0 w 764145"/>
              <a:gd name="connsiteY0" fmla="*/ 0 h 719962"/>
              <a:gd name="connsiteX1" fmla="*/ 764145 w 764145"/>
              <a:gd name="connsiteY1" fmla="*/ 719962 h 719962"/>
              <a:gd name="connsiteX0" fmla="*/ 0 w 764145"/>
              <a:gd name="connsiteY0" fmla="*/ 0 h 864287"/>
              <a:gd name="connsiteX1" fmla="*/ 764145 w 764145"/>
              <a:gd name="connsiteY1" fmla="*/ 864287 h 864287"/>
              <a:gd name="connsiteX0" fmla="*/ 0 w 764145"/>
              <a:gd name="connsiteY0" fmla="*/ 0 h 596254"/>
              <a:gd name="connsiteX1" fmla="*/ 764145 w 764145"/>
              <a:gd name="connsiteY1" fmla="*/ 596254 h 596254"/>
              <a:gd name="connsiteX0" fmla="*/ 0 w 764145"/>
              <a:gd name="connsiteY0" fmla="*/ 0 h 599936"/>
              <a:gd name="connsiteX1" fmla="*/ 764145 w 764145"/>
              <a:gd name="connsiteY1" fmla="*/ 596254 h 599936"/>
              <a:gd name="connsiteX0" fmla="*/ 0 w 764145"/>
              <a:gd name="connsiteY0" fmla="*/ 0 h 603433"/>
              <a:gd name="connsiteX1" fmla="*/ 764145 w 764145"/>
              <a:gd name="connsiteY1" fmla="*/ 596254 h 603433"/>
            </a:gdLst>
            <a:ahLst/>
            <a:cxnLst>
              <a:cxn ang="0">
                <a:pos x="connsiteX0" y="connsiteY0"/>
              </a:cxn>
              <a:cxn ang="0">
                <a:pos x="connsiteX1" y="connsiteY1"/>
              </a:cxn>
            </a:cxnLst>
            <a:rect l="l" t="t" r="r" b="b"/>
            <a:pathLst>
              <a:path w="764145" h="603433">
                <a:moveTo>
                  <a:pt x="0" y="0"/>
                </a:moveTo>
                <a:cubicBezTo>
                  <a:pt x="254715" y="446166"/>
                  <a:pt x="509430" y="644918"/>
                  <a:pt x="764145" y="596254"/>
                </a:cubicBezTo>
              </a:path>
            </a:pathLst>
          </a:custGeom>
          <a:noFill/>
          <a:ln w="635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Rounded Rectangle 26"/>
          <p:cNvSpPr/>
          <p:nvPr/>
        </p:nvSpPr>
        <p:spPr>
          <a:xfrm>
            <a:off x="6894720" y="2420069"/>
            <a:ext cx="1320800" cy="924799"/>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DHCP server X</a:t>
            </a:r>
          </a:p>
        </p:txBody>
      </p:sp>
      <p:grpSp>
        <p:nvGrpSpPr>
          <p:cNvPr id="28" name="Relayed request"/>
          <p:cNvGrpSpPr/>
          <p:nvPr/>
        </p:nvGrpSpPr>
        <p:grpSpPr>
          <a:xfrm rot="21267991">
            <a:off x="3925889" y="3182378"/>
            <a:ext cx="3725264" cy="525304"/>
            <a:chOff x="3645797" y="3547229"/>
            <a:chExt cx="3588026" cy="525304"/>
          </a:xfrm>
        </p:grpSpPr>
        <p:sp>
          <p:nvSpPr>
            <p:cNvPr id="29" name="Freeform 28"/>
            <p:cNvSpPr/>
            <p:nvPr/>
          </p:nvSpPr>
          <p:spPr>
            <a:xfrm>
              <a:off x="3645797" y="3547229"/>
              <a:ext cx="2908372" cy="525304"/>
            </a:xfrm>
            <a:custGeom>
              <a:avLst/>
              <a:gdLst>
                <a:gd name="connsiteX0" fmla="*/ 0 w 768626"/>
                <a:gd name="connsiteY0" fmla="*/ 1214807 h 1214807"/>
                <a:gd name="connsiteX1" fmla="*/ 543339 w 768626"/>
                <a:gd name="connsiteY1" fmla="*/ 114876 h 1214807"/>
                <a:gd name="connsiteX2" fmla="*/ 768626 w 768626"/>
                <a:gd name="connsiteY2" fmla="*/ 88372 h 1214807"/>
                <a:gd name="connsiteX0" fmla="*/ 1531 w 770157"/>
                <a:gd name="connsiteY0" fmla="*/ 1214807 h 1214807"/>
                <a:gd name="connsiteX1" fmla="*/ 544870 w 770157"/>
                <a:gd name="connsiteY1" fmla="*/ 114876 h 1214807"/>
                <a:gd name="connsiteX2" fmla="*/ 770157 w 770157"/>
                <a:gd name="connsiteY2" fmla="*/ 88372 h 1214807"/>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 name="connsiteX0" fmla="*/ 0 w 3114261"/>
                <a:gd name="connsiteY0" fmla="*/ 662609 h 662609"/>
                <a:gd name="connsiteX1" fmla="*/ 3114261 w 3114261"/>
                <a:gd name="connsiteY1" fmla="*/ 0 h 662609"/>
                <a:gd name="connsiteX0" fmla="*/ 0 w 3114261"/>
                <a:gd name="connsiteY0" fmla="*/ 686896 h 686896"/>
                <a:gd name="connsiteX1" fmla="*/ 3114261 w 3114261"/>
                <a:gd name="connsiteY1" fmla="*/ 24287 h 686896"/>
                <a:gd name="connsiteX0" fmla="*/ 0 w 3114261"/>
                <a:gd name="connsiteY0" fmla="*/ 686896 h 686896"/>
                <a:gd name="connsiteX1" fmla="*/ 3114261 w 3114261"/>
                <a:gd name="connsiteY1" fmla="*/ 24287 h 686896"/>
                <a:gd name="connsiteX0" fmla="*/ 0 w 3114261"/>
                <a:gd name="connsiteY0" fmla="*/ 544794 h 544794"/>
                <a:gd name="connsiteX1" fmla="*/ 3114261 w 3114261"/>
                <a:gd name="connsiteY1" fmla="*/ 41211 h 544794"/>
                <a:gd name="connsiteX0" fmla="*/ 0 w 3114261"/>
                <a:gd name="connsiteY0" fmla="*/ 525304 h 525304"/>
                <a:gd name="connsiteX1" fmla="*/ 3114261 w 3114261"/>
                <a:gd name="connsiteY1" fmla="*/ 21721 h 525304"/>
              </a:gdLst>
              <a:ahLst/>
              <a:cxnLst>
                <a:cxn ang="0">
                  <a:pos x="connsiteX0" y="connsiteY0"/>
                </a:cxn>
                <a:cxn ang="0">
                  <a:pos x="connsiteX1" y="connsiteY1"/>
                </a:cxn>
              </a:cxnLst>
              <a:rect l="l" t="t" r="r" b="b"/>
              <a:pathLst>
                <a:path w="3114261" h="525304">
                  <a:moveTo>
                    <a:pt x="0" y="525304"/>
                  </a:moveTo>
                  <a:cubicBezTo>
                    <a:pt x="773044" y="189583"/>
                    <a:pt x="2447235" y="-79879"/>
                    <a:pt x="3114261" y="21721"/>
                  </a:cubicBezTo>
                </a:path>
              </a:pathLst>
            </a:custGeom>
            <a:noFill/>
            <a:ln w="85725">
              <a:solidFill>
                <a:srgbClr val="FF0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0" name="Freeform 29"/>
            <p:cNvSpPr/>
            <p:nvPr/>
          </p:nvSpPr>
          <p:spPr>
            <a:xfrm>
              <a:off x="3682240" y="3849756"/>
              <a:ext cx="3551583" cy="204921"/>
            </a:xfrm>
            <a:custGeom>
              <a:avLst/>
              <a:gdLst>
                <a:gd name="connsiteX0" fmla="*/ 0 w 768626"/>
                <a:gd name="connsiteY0" fmla="*/ 1214807 h 1214807"/>
                <a:gd name="connsiteX1" fmla="*/ 543339 w 768626"/>
                <a:gd name="connsiteY1" fmla="*/ 114876 h 1214807"/>
                <a:gd name="connsiteX2" fmla="*/ 768626 w 768626"/>
                <a:gd name="connsiteY2" fmla="*/ 88372 h 1214807"/>
                <a:gd name="connsiteX0" fmla="*/ 1531 w 770157"/>
                <a:gd name="connsiteY0" fmla="*/ 1214807 h 1214807"/>
                <a:gd name="connsiteX1" fmla="*/ 544870 w 770157"/>
                <a:gd name="connsiteY1" fmla="*/ 114876 h 1214807"/>
                <a:gd name="connsiteX2" fmla="*/ 770157 w 770157"/>
                <a:gd name="connsiteY2" fmla="*/ 88372 h 1214807"/>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 name="connsiteX0" fmla="*/ 0 w 768626"/>
                <a:gd name="connsiteY0" fmla="*/ 1126435 h 1126435"/>
                <a:gd name="connsiteX1" fmla="*/ 768626 w 768626"/>
                <a:gd name="connsiteY1" fmla="*/ 0 h 1126435"/>
                <a:gd name="connsiteX0" fmla="*/ 0 w 3114261"/>
                <a:gd name="connsiteY0" fmla="*/ 662609 h 662609"/>
                <a:gd name="connsiteX1" fmla="*/ 3114261 w 3114261"/>
                <a:gd name="connsiteY1" fmla="*/ 0 h 662609"/>
                <a:gd name="connsiteX0" fmla="*/ 0 w 3114261"/>
                <a:gd name="connsiteY0" fmla="*/ 686896 h 686896"/>
                <a:gd name="connsiteX1" fmla="*/ 3114261 w 3114261"/>
                <a:gd name="connsiteY1" fmla="*/ 24287 h 686896"/>
                <a:gd name="connsiteX0" fmla="*/ 0 w 3114261"/>
                <a:gd name="connsiteY0" fmla="*/ 686896 h 686896"/>
                <a:gd name="connsiteX1" fmla="*/ 3114261 w 3114261"/>
                <a:gd name="connsiteY1" fmla="*/ 24287 h 686896"/>
                <a:gd name="connsiteX0" fmla="*/ 0 w 3114261"/>
                <a:gd name="connsiteY0" fmla="*/ 544794 h 544794"/>
                <a:gd name="connsiteX1" fmla="*/ 3114261 w 3114261"/>
                <a:gd name="connsiteY1" fmla="*/ 41211 h 544794"/>
                <a:gd name="connsiteX0" fmla="*/ 0 w 3114261"/>
                <a:gd name="connsiteY0" fmla="*/ 525304 h 525304"/>
                <a:gd name="connsiteX1" fmla="*/ 3114261 w 3114261"/>
                <a:gd name="connsiteY1" fmla="*/ 21721 h 525304"/>
                <a:gd name="connsiteX0" fmla="*/ 0 w 3551583"/>
                <a:gd name="connsiteY0" fmla="*/ 204921 h 204921"/>
                <a:gd name="connsiteX1" fmla="*/ 3551583 w 3551583"/>
                <a:gd name="connsiteY1" fmla="*/ 125408 h 204921"/>
              </a:gdLst>
              <a:ahLst/>
              <a:cxnLst>
                <a:cxn ang="0">
                  <a:pos x="connsiteX0" y="connsiteY0"/>
                </a:cxn>
                <a:cxn ang="0">
                  <a:pos x="connsiteX1" y="connsiteY1"/>
                </a:cxn>
              </a:cxnLst>
              <a:rect l="l" t="t" r="r" b="b"/>
              <a:pathLst>
                <a:path w="3551583" h="204921">
                  <a:moveTo>
                    <a:pt x="0" y="204921"/>
                  </a:moveTo>
                  <a:cubicBezTo>
                    <a:pt x="773044" y="-130800"/>
                    <a:pt x="2884557" y="23808"/>
                    <a:pt x="3551583" y="125408"/>
                  </a:cubicBezTo>
                </a:path>
              </a:pathLst>
            </a:custGeom>
            <a:noFill/>
            <a:ln w="85725">
              <a:solidFill>
                <a:srgbClr val="FF0000"/>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808216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pPr lvl="1"/>
            <a:r>
              <a:rPr lang="en-US" dirty="0" smtClean="0"/>
              <a:t>CLI: show service </a:t>
            </a:r>
            <a:r>
              <a:rPr lang="en-US" dirty="0" err="1" smtClean="0"/>
              <a:t>dhcp</a:t>
            </a:r>
            <a:endParaRPr lang="en-US" dirty="0" smtClean="0"/>
          </a:p>
          <a:p>
            <a:pPr lvl="2"/>
            <a:r>
              <a:rPr lang="en-US" dirty="0" smtClean="0"/>
              <a:t>Enhanced output in 6.1</a:t>
            </a:r>
          </a:p>
          <a:p>
            <a:pPr lvl="1"/>
            <a:endParaRPr lang="en-US" dirty="0" smtClean="0"/>
          </a:p>
          <a:p>
            <a:pPr lvl="1"/>
            <a:endParaRPr lang="en-US" dirty="0" smtClean="0"/>
          </a:p>
          <a:p>
            <a:pPr lvl="2"/>
            <a:endParaRPr lang="en-US" dirty="0"/>
          </a:p>
        </p:txBody>
      </p:sp>
      <p:sp>
        <p:nvSpPr>
          <p:cNvPr id="6" name="Title 5"/>
          <p:cNvSpPr>
            <a:spLocks noGrp="1"/>
          </p:cNvSpPr>
          <p:nvPr>
            <p:ph type="title"/>
          </p:nvPr>
        </p:nvSpPr>
        <p:spPr/>
        <p:txBody>
          <a:bodyPr/>
          <a:lstStyle/>
          <a:p>
            <a:r>
              <a:rPr lang="en-US" dirty="0" smtClean="0"/>
              <a:t>CLI (1)</a:t>
            </a:r>
            <a:endParaRPr lang="en-US" dirty="0"/>
          </a:p>
        </p:txBody>
      </p:sp>
      <p:pic>
        <p:nvPicPr>
          <p:cNvPr id="4" name="Picture 3"/>
          <p:cNvPicPr>
            <a:picLocks noChangeAspect="1"/>
          </p:cNvPicPr>
          <p:nvPr/>
        </p:nvPicPr>
        <p:blipFill>
          <a:blip r:embed="rId3"/>
          <a:stretch>
            <a:fillRect/>
          </a:stretch>
        </p:blipFill>
        <p:spPr>
          <a:xfrm>
            <a:off x="1289504" y="1843658"/>
            <a:ext cx="6154510" cy="3839256"/>
          </a:xfrm>
          <a:prstGeom prst="rect">
            <a:avLst/>
          </a:prstGeom>
        </p:spPr>
      </p:pic>
    </p:spTree>
    <p:extLst>
      <p:ext uri="{BB962C8B-B14F-4D97-AF65-F5344CB8AC3E}">
        <p14:creationId xmlns:p14="http://schemas.microsoft.com/office/powerpoint/2010/main" val="6205848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0" name="Rectangle 18"/>
          <p:cNvSpPr>
            <a:spLocks noGrp="1" noChangeArrowheads="1"/>
          </p:cNvSpPr>
          <p:nvPr>
            <p:ph type="body" sz="quarter" idx="13"/>
          </p:nvPr>
        </p:nvSpPr>
        <p:spPr/>
        <p:txBody>
          <a:bodyPr/>
          <a:lstStyle/>
          <a:p>
            <a:pPr lvl="1"/>
            <a:r>
              <a:rPr lang="en-US" dirty="0" smtClean="0"/>
              <a:t>Overview</a:t>
            </a:r>
          </a:p>
          <a:p>
            <a:pPr lvl="1"/>
            <a:r>
              <a:rPr lang="en-US" dirty="0" smtClean="0"/>
              <a:t>Equal Cost Multipath</a:t>
            </a:r>
          </a:p>
          <a:p>
            <a:pPr lvl="1"/>
            <a:r>
              <a:rPr lang="en-US" dirty="0" smtClean="0"/>
              <a:t>DHCP Relay</a:t>
            </a:r>
          </a:p>
          <a:p>
            <a:pPr lvl="1"/>
            <a:r>
              <a:rPr lang="en-US" dirty="0" smtClean="0"/>
              <a:t>L2VPN Enhancements</a:t>
            </a:r>
          </a:p>
          <a:p>
            <a:pPr lvl="1"/>
            <a:r>
              <a:rPr lang="en-US" dirty="0" smtClean="0"/>
              <a:t>Distributed Firewall Enhancements</a:t>
            </a:r>
          </a:p>
          <a:p>
            <a:pPr lvl="1"/>
            <a:r>
              <a:rPr lang="en-US" dirty="0" smtClean="0"/>
              <a:t>Load Balancing and </a:t>
            </a:r>
            <a:r>
              <a:rPr lang="en-US" dirty="0" err="1" smtClean="0"/>
              <a:t>ADCaaS</a:t>
            </a:r>
            <a:r>
              <a:rPr lang="en-US" dirty="0" smtClean="0"/>
              <a:t> Enhancements</a:t>
            </a:r>
          </a:p>
          <a:p>
            <a:pPr lvl="1"/>
            <a:r>
              <a:rPr lang="en-US" dirty="0" smtClean="0"/>
              <a:t>Platform Enhancements</a:t>
            </a:r>
          </a:p>
          <a:p>
            <a:pPr lvl="1"/>
            <a:r>
              <a:rPr lang="en-US" dirty="0" smtClean="0"/>
              <a:t>vCloud Automation Center 6.1 Integration</a:t>
            </a:r>
          </a:p>
          <a:p>
            <a:pPr lvl="1"/>
            <a:r>
              <a:rPr lang="en-US" dirty="0" smtClean="0"/>
              <a:t>Resources</a:t>
            </a:r>
          </a:p>
          <a:p>
            <a:endParaRPr lang="en-US" dirty="0" smtClean="0"/>
          </a:p>
          <a:p>
            <a:endParaRPr lang="en-US" dirty="0"/>
          </a:p>
        </p:txBody>
      </p:sp>
      <p:sp>
        <p:nvSpPr>
          <p:cNvPr id="8209" name="Rectangle 17"/>
          <p:cNvSpPr>
            <a:spLocks noGrp="1" noChangeArrowheads="1"/>
          </p:cNvSpPr>
          <p:nvPr>
            <p:ph type="title"/>
          </p:nvPr>
        </p:nvSpPr>
        <p:spPr/>
        <p:txBody>
          <a:bodyPr/>
          <a:lstStyle/>
          <a:p>
            <a:r>
              <a:rPr lang="en-US" smtClean="0"/>
              <a:t>Topics</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pPr lvl="1"/>
            <a:r>
              <a:rPr lang="en-US" dirty="0" smtClean="0"/>
              <a:t>CLI: show </a:t>
            </a:r>
            <a:r>
              <a:rPr lang="en-US" dirty="0" err="1" smtClean="0"/>
              <a:t>config</a:t>
            </a:r>
            <a:r>
              <a:rPr lang="en-US" dirty="0" smtClean="0"/>
              <a:t> </a:t>
            </a:r>
            <a:r>
              <a:rPr lang="en-US" dirty="0" err="1" smtClean="0"/>
              <a:t>dhcp</a:t>
            </a:r>
            <a:endParaRPr lang="en-US" dirty="0" smtClean="0"/>
          </a:p>
          <a:p>
            <a:pPr lvl="2"/>
            <a:r>
              <a:rPr lang="en-US" dirty="0" smtClean="0"/>
              <a:t>Enhanced output in 6.1</a:t>
            </a:r>
          </a:p>
          <a:p>
            <a:pPr lvl="1"/>
            <a:endParaRPr lang="en-US" dirty="0" smtClean="0"/>
          </a:p>
          <a:p>
            <a:pPr lvl="1"/>
            <a:endParaRPr lang="en-US" dirty="0" smtClean="0"/>
          </a:p>
          <a:p>
            <a:pPr lvl="2"/>
            <a:endParaRPr lang="en-US" dirty="0"/>
          </a:p>
        </p:txBody>
      </p:sp>
      <p:sp>
        <p:nvSpPr>
          <p:cNvPr id="6" name="Title 5"/>
          <p:cNvSpPr>
            <a:spLocks noGrp="1"/>
          </p:cNvSpPr>
          <p:nvPr>
            <p:ph type="title"/>
          </p:nvPr>
        </p:nvSpPr>
        <p:spPr/>
        <p:txBody>
          <a:bodyPr/>
          <a:lstStyle/>
          <a:p>
            <a:r>
              <a:rPr lang="en-US" dirty="0" smtClean="0"/>
              <a:t>CLI (2)</a:t>
            </a:r>
            <a:endParaRPr lang="en-US" dirty="0"/>
          </a:p>
        </p:txBody>
      </p:sp>
      <p:sp>
        <p:nvSpPr>
          <p:cNvPr id="5" name="Rectangle 4"/>
          <p:cNvSpPr/>
          <p:nvPr/>
        </p:nvSpPr>
        <p:spPr bwMode="auto">
          <a:xfrm>
            <a:off x="4578955" y="850901"/>
            <a:ext cx="4136420" cy="5181600"/>
          </a:xfrm>
          <a:prstGeom prst="rect">
            <a:avLst/>
          </a:prstGeom>
          <a:solidFill>
            <a:srgbClr val="89CBDF">
              <a:lumMod val="20000"/>
              <a:lumOff val="80000"/>
            </a:srgbClr>
          </a:solidFill>
          <a:ln w="9525">
            <a:solidFill>
              <a:srgbClr val="003D79">
                <a:lumMod val="60000"/>
                <a:lumOff val="40000"/>
              </a:srgbClr>
            </a:solidFill>
            <a:round/>
            <a:headEnd/>
            <a:tailEnd/>
          </a:ln>
        </p:spPr>
        <p:txBody>
          <a:bodyPr wrap="none" lIns="0" tIns="0" rIns="0" bIns="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rPr>
              <a:t> vShield Edge DHCP </a:t>
            </a:r>
            <a:r>
              <a:rPr kumimoji="0" lang="en-US" sz="1200" b="1" i="0" u="none" strike="noStrike" kern="0" cap="none" spc="0" normalizeH="0" baseline="0" noProof="0" dirty="0" err="1" smtClean="0">
                <a:ln>
                  <a:noFill/>
                </a:ln>
                <a:solidFill>
                  <a:srgbClr val="000000"/>
                </a:solidFill>
                <a:effectLst/>
                <a:uLnTx/>
                <a:uFillTx/>
              </a:rPr>
              <a:t>Config</a:t>
            </a:r>
            <a:r>
              <a:rPr kumimoji="0" lang="en-US" sz="1200" b="1" i="0" u="none" strike="noStrike" kern="0" cap="none" spc="0" normalizeH="0" baseline="0" noProof="0" dirty="0" smtClean="0">
                <a:ln>
                  <a:noFill/>
                </a:ln>
                <a:solidFill>
                  <a:srgbClr val="000000"/>
                </a:solidFill>
                <a:effectLst/>
                <a:uLnTx/>
                <a:uFillTx/>
              </a:rPr>
              <a:t>:</a:t>
            </a:r>
            <a:endParaRPr kumimoji="0" lang="en-US" sz="1200" b="1" i="0" u="none" strike="noStrike" kern="0" cap="none" spc="0" normalizeH="0" baseline="0" noProof="0" dirty="0">
              <a:ln>
                <a:noFill/>
              </a:ln>
              <a:solidFill>
                <a:srgbClr val="000000"/>
              </a:solidFill>
              <a:effectLst/>
              <a:uLnTx/>
              <a:uFillTx/>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r>
              <a:rPr kumimoji="0" lang="en-US" sz="1200" b="1" i="0" u="none" strike="noStrike" kern="0" cap="none" spc="0" normalizeH="0" baseline="0" noProof="0" dirty="0" err="1">
                <a:ln>
                  <a:noFill/>
                </a:ln>
                <a:solidFill>
                  <a:srgbClr val="000000"/>
                </a:solidFill>
                <a:effectLst/>
                <a:uLnTx/>
                <a:uFillTx/>
              </a:rPr>
              <a:t>dhcp</a:t>
            </a:r>
            <a:r>
              <a:rPr kumimoji="0" lang="en-US" sz="1200" b="1" i="0" u="none" strike="noStrike" kern="0" cap="none" spc="0" normalizeH="0" baseline="0" noProof="0" dirty="0">
                <a:ln>
                  <a:noFill/>
                </a:ln>
                <a:solidFill>
                  <a:srgbClr val="000000"/>
                </a:solidFill>
                <a:effectLst/>
                <a:uLnTx/>
                <a:uFillTx/>
              </a:rPr>
              <a:t>"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rPr>
              <a:t>      "relay"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rPr>
              <a:t>         "</a:t>
            </a:r>
            <a:r>
              <a:rPr kumimoji="0" lang="en-US" sz="1200" b="1" i="0" u="none" strike="noStrike" kern="0" cap="none" spc="0" normalizeH="0" baseline="0" noProof="0" dirty="0" err="1">
                <a:ln>
                  <a:noFill/>
                </a:ln>
                <a:solidFill>
                  <a:srgbClr val="FF0000"/>
                </a:solidFill>
                <a:effectLst/>
                <a:uLnTx/>
                <a:uFillTx/>
              </a:rPr>
              <a:t>maxHopCounts</a:t>
            </a:r>
            <a:r>
              <a:rPr kumimoji="0" lang="en-US" sz="1200" b="1" i="0" u="none" strike="noStrike" kern="0" cap="none" spc="0" normalizeH="0" baseline="0" noProof="0" dirty="0">
                <a:ln>
                  <a:noFill/>
                </a:ln>
                <a:solidFill>
                  <a:srgbClr val="FF0000"/>
                </a:solidFill>
                <a:effectLst/>
                <a:uLnTx/>
                <a:uFillTx/>
              </a:rPr>
              <a:t>" : 10,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rPr>
              <a:t>         "servers"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rPr>
              <a:t>            "192.168.1.2"</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"agents"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"interface" : "vNic_1",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r>
              <a:rPr kumimoji="0" lang="en-US" sz="1200" b="1" i="0" u="none" strike="noStrike" kern="0" cap="none" spc="0" normalizeH="0" baseline="0" noProof="0" dirty="0" err="1">
                <a:ln>
                  <a:noFill/>
                </a:ln>
                <a:solidFill>
                  <a:srgbClr val="000000"/>
                </a:solidFill>
                <a:effectLst/>
                <a:uLnTx/>
                <a:uFillTx/>
              </a:rPr>
              <a:t>giaddr</a:t>
            </a:r>
            <a:r>
              <a:rPr kumimoji="0" lang="en-US" sz="1200" b="1" i="0" u="none" strike="noStrike" kern="0" cap="none" spc="0" normalizeH="0" baseline="0" noProof="0" dirty="0">
                <a:ln>
                  <a:noFill/>
                </a:ln>
                <a:solidFill>
                  <a:srgbClr val="000000"/>
                </a:solidFill>
                <a:effectLst/>
                <a:uLnTx/>
                <a:uFillTx/>
              </a:rPr>
              <a:t>"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"192.168.2.1"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"logging"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"enable" : true,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r>
              <a:rPr kumimoji="0" lang="en-US" sz="1200" b="1" i="0" u="none" strike="noStrike" kern="0" cap="none" spc="0" normalizeH="0" baseline="0" noProof="0" dirty="0" err="1">
                <a:ln>
                  <a:noFill/>
                </a:ln>
                <a:solidFill>
                  <a:srgbClr val="000000"/>
                </a:solidFill>
                <a:effectLst/>
                <a:uLnTx/>
                <a:uFillTx/>
              </a:rPr>
              <a:t>logLevel</a:t>
            </a:r>
            <a:r>
              <a:rPr kumimoji="0" lang="en-US" sz="1200" b="1" i="0" u="none" strike="noStrike" kern="0" cap="none" spc="0" normalizeH="0" baseline="0" noProof="0" dirty="0">
                <a:ln>
                  <a:noFill/>
                </a:ln>
                <a:solidFill>
                  <a:srgbClr val="000000"/>
                </a:solidFill>
                <a:effectLst/>
                <a:uLnTx/>
                <a:uFillTx/>
              </a:rPr>
              <a:t>" : "debug"</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"enable" : true,</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"bindings"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r>
              <a:rPr kumimoji="0" lang="en-US" sz="1200" b="1" i="0" u="none" strike="noStrike" kern="0" cap="none" spc="0" normalizeH="0" baseline="0" noProof="0" dirty="0" err="1">
                <a:ln>
                  <a:noFill/>
                </a:ln>
                <a:solidFill>
                  <a:srgbClr val="000000"/>
                </a:solidFill>
                <a:effectLst/>
                <a:uLnTx/>
                <a:uFillTx/>
              </a:rPr>
              <a:t>leaseRotateTime</a:t>
            </a:r>
            <a:r>
              <a:rPr kumimoji="0" lang="en-US" sz="1200" b="1" i="0" u="none" strike="noStrike" kern="0" cap="none" spc="0" normalizeH="0" baseline="0" noProof="0" dirty="0">
                <a:ln>
                  <a:noFill/>
                </a:ln>
                <a:solidFill>
                  <a:srgbClr val="000000"/>
                </a:solidFill>
                <a:effectLst/>
                <a:uLnTx/>
                <a:uFillTx/>
              </a:rPr>
              <a:t>" : 900,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r>
              <a:rPr kumimoji="0" lang="en-US" sz="1200" b="1" i="0" u="none" strike="noStrike" kern="0" cap="none" spc="0" normalizeH="0" baseline="0" noProof="0" dirty="0" err="1">
                <a:ln>
                  <a:noFill/>
                </a:ln>
                <a:solidFill>
                  <a:srgbClr val="000000"/>
                </a:solidFill>
                <a:effectLst/>
                <a:uLnTx/>
                <a:uFillTx/>
              </a:rPr>
              <a:t>leaseRotateThreshold</a:t>
            </a:r>
            <a:r>
              <a:rPr kumimoji="0" lang="en-US" sz="1200" b="1" i="0" u="none" strike="noStrike" kern="0" cap="none" spc="0" normalizeH="0" baseline="0" noProof="0" dirty="0">
                <a:ln>
                  <a:noFill/>
                </a:ln>
                <a:solidFill>
                  <a:srgbClr val="000000"/>
                </a:solidFill>
                <a:effectLst/>
                <a:uLnTx/>
                <a:uFillTx/>
              </a:rPr>
              <a:t>" : 10000</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rPr>
              <a:t>} </a:t>
            </a:r>
            <a:endParaRPr kumimoji="0" lang="en-US" sz="1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1108266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L2VPN Enhancements</a:t>
            </a:r>
            <a:endParaRPr lang="en-US" dirty="0"/>
          </a:p>
        </p:txBody>
      </p:sp>
    </p:spTree>
    <p:extLst>
      <p:ext uri="{BB962C8B-B14F-4D97-AF65-F5344CB8AC3E}">
        <p14:creationId xmlns:p14="http://schemas.microsoft.com/office/powerpoint/2010/main" val="20218304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NSX Multi-Site </a:t>
            </a:r>
            <a:r>
              <a:rPr lang="en-US" dirty="0" smtClean="0"/>
              <a:t>L2VPN Enhancements</a:t>
            </a:r>
            <a:endParaRPr lang="en-US" dirty="0"/>
          </a:p>
        </p:txBody>
      </p:sp>
      <p:sp>
        <p:nvSpPr>
          <p:cNvPr id="2" name="Text Placeholder 1"/>
          <p:cNvSpPr>
            <a:spLocks noGrp="1"/>
          </p:cNvSpPr>
          <p:nvPr>
            <p:ph type="body" sz="quarter" idx="13"/>
          </p:nvPr>
        </p:nvSpPr>
        <p:spPr/>
        <p:txBody>
          <a:bodyPr>
            <a:normAutofit/>
          </a:bodyPr>
          <a:lstStyle/>
          <a:p>
            <a:pPr lvl="1"/>
            <a:r>
              <a:rPr lang="en-US" dirty="0"/>
              <a:t>VXLAN and VLAN trunk </a:t>
            </a:r>
            <a:r>
              <a:rPr lang="en-US" dirty="0" smtClean="0"/>
              <a:t>support</a:t>
            </a:r>
          </a:p>
          <a:p>
            <a:pPr lvl="2"/>
            <a:r>
              <a:rPr lang="en-US" dirty="0" smtClean="0"/>
              <a:t>Multiple </a:t>
            </a:r>
            <a:r>
              <a:rPr lang="en-US" dirty="0"/>
              <a:t>internal networks </a:t>
            </a:r>
            <a:r>
              <a:rPr lang="en-US" dirty="0" smtClean="0"/>
              <a:t>can be </a:t>
            </a:r>
            <a:r>
              <a:rPr lang="en-US" dirty="0"/>
              <a:t>extended per </a:t>
            </a:r>
            <a:r>
              <a:rPr lang="en-US" dirty="0" smtClean="0"/>
              <a:t>edge</a:t>
            </a:r>
          </a:p>
          <a:p>
            <a:pPr lvl="2"/>
            <a:r>
              <a:rPr lang="en-US" dirty="0" smtClean="0"/>
              <a:t>Edge can handle more than 10 networks by allowing multiple networks to be trunked on a single interface</a:t>
            </a:r>
            <a:endParaRPr lang="en-US" dirty="0"/>
          </a:p>
          <a:p>
            <a:pPr lvl="1"/>
            <a:r>
              <a:rPr lang="en-US" dirty="0"/>
              <a:t>L2 VPN Client Appliance unbundled from NSX </a:t>
            </a:r>
            <a:r>
              <a:rPr lang="en-US" dirty="0" smtClean="0"/>
              <a:t>management</a:t>
            </a:r>
          </a:p>
          <a:p>
            <a:pPr lvl="2"/>
            <a:r>
              <a:rPr lang="en-US" dirty="0" smtClean="0"/>
              <a:t>Solution will work without NSX or vCenter Server on the client-side</a:t>
            </a:r>
            <a:endParaRPr lang="en-US" dirty="0"/>
          </a:p>
          <a:p>
            <a:pPr lvl="1"/>
            <a:r>
              <a:rPr lang="en-US" dirty="0"/>
              <a:t>Egress Optimization is </a:t>
            </a:r>
            <a:r>
              <a:rPr lang="en-US" dirty="0" smtClean="0"/>
              <a:t>supported</a:t>
            </a:r>
          </a:p>
          <a:p>
            <a:pPr lvl="2"/>
            <a:r>
              <a:rPr lang="en-US" dirty="0" smtClean="0"/>
              <a:t>L2 ARP filtering of remote gateway</a:t>
            </a:r>
            <a:endParaRPr lang="en-US" dirty="0"/>
          </a:p>
          <a:p>
            <a:pPr lvl="1"/>
            <a:r>
              <a:rPr lang="en-US" dirty="0" smtClean="0"/>
              <a:t>Ability </a:t>
            </a:r>
            <a:r>
              <a:rPr lang="en-US" dirty="0"/>
              <a:t>to route over tunnel to remote networks that aren’t stretched at L2</a:t>
            </a:r>
          </a:p>
          <a:p>
            <a:pPr lvl="1"/>
            <a:r>
              <a:rPr lang="en-US" dirty="0"/>
              <a:t>Operational improvements: Support for HA and expanded CLI command </a:t>
            </a:r>
            <a:r>
              <a:rPr lang="en-US" dirty="0" smtClean="0"/>
              <a:t>set</a:t>
            </a:r>
          </a:p>
          <a:p>
            <a:pPr lvl="1"/>
            <a:r>
              <a:rPr lang="en-US" dirty="0" smtClean="0"/>
              <a:t>Extended platform support</a:t>
            </a:r>
          </a:p>
          <a:p>
            <a:pPr lvl="2"/>
            <a:r>
              <a:rPr lang="en-US" dirty="0" smtClean="0"/>
              <a:t>Can be used with earlier vSphere versions and </a:t>
            </a:r>
            <a:r>
              <a:rPr lang="en-US" dirty="0" err="1" smtClean="0"/>
              <a:t>ESXi</a:t>
            </a:r>
            <a:r>
              <a:rPr lang="en-US" dirty="0" smtClean="0"/>
              <a:t>-only environments</a:t>
            </a:r>
          </a:p>
          <a:p>
            <a:pPr lvl="1"/>
            <a:endParaRPr lang="en-US" dirty="0"/>
          </a:p>
        </p:txBody>
      </p:sp>
    </p:spTree>
    <p:extLst>
      <p:ext uri="{BB962C8B-B14F-4D97-AF65-F5344CB8AC3E}">
        <p14:creationId xmlns:p14="http://schemas.microsoft.com/office/powerpoint/2010/main" val="252428731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NSX Multi-Site L2VPN</a:t>
            </a:r>
            <a:endParaRPr lang="en-US" dirty="0"/>
          </a:p>
        </p:txBody>
      </p:sp>
      <p:sp>
        <p:nvSpPr>
          <p:cNvPr id="5" name="Round Same Side Corner Rectangle 4"/>
          <p:cNvSpPr/>
          <p:nvPr/>
        </p:nvSpPr>
        <p:spPr bwMode="auto">
          <a:xfrm>
            <a:off x="150913" y="941735"/>
            <a:ext cx="8840687" cy="2527676"/>
          </a:xfrm>
          <a:prstGeom prst="round2SameRect">
            <a:avLst/>
          </a:prstGeom>
          <a:noFill/>
          <a:ln w="19050">
            <a:gradFill flip="none" rotWithShape="1">
              <a:gsLst>
                <a:gs pos="0">
                  <a:schemeClr val="tx2"/>
                </a:gs>
                <a:gs pos="100000">
                  <a:srgbClr val="FFFFFF"/>
                </a:gs>
              </a:gsLst>
              <a:lin ang="5400000" scaled="0"/>
              <a:tileRect/>
            </a:gradFill>
            <a:round/>
            <a:headEnd/>
            <a:tailEnd/>
          </a:ln>
        </p:spPr>
        <p:txBody>
          <a:bodyPr wrap="none" lIns="0" tIns="0" rIns="0" bIns="0" rtlCol="0" anchor="ctr"/>
          <a:lstStyle/>
          <a:p>
            <a:endParaRPr lang="en-US" sz="1800" dirty="0" err="1">
              <a:solidFill>
                <a:srgbClr val="FFFFFF"/>
              </a:solidFill>
              <a:latin typeface="Arial"/>
              <a:ea typeface="ＭＳ Ｐゴシック"/>
            </a:endParaRPr>
          </a:p>
        </p:txBody>
      </p:sp>
      <p:sp>
        <p:nvSpPr>
          <p:cNvPr id="8" name="Round Same Side Corner Rectangle 7"/>
          <p:cNvSpPr/>
          <p:nvPr/>
        </p:nvSpPr>
        <p:spPr bwMode="auto">
          <a:xfrm>
            <a:off x="176270" y="3810370"/>
            <a:ext cx="4441629" cy="1990393"/>
          </a:xfrm>
          <a:prstGeom prst="round2SameRect">
            <a:avLst/>
          </a:prstGeom>
          <a:solidFill>
            <a:schemeClr val="bg1"/>
          </a:solidFill>
          <a:ln w="19050">
            <a:gradFill flip="none" rotWithShape="1">
              <a:gsLst>
                <a:gs pos="0">
                  <a:schemeClr val="tx2"/>
                </a:gs>
                <a:gs pos="100000">
                  <a:srgbClr val="FFFFFF"/>
                </a:gs>
              </a:gsLst>
              <a:lin ang="5400000" scaled="0"/>
              <a:tileRect/>
            </a:gradFill>
            <a:round/>
            <a:headEnd/>
            <a:tailEnd/>
          </a:ln>
        </p:spPr>
        <p:txBody>
          <a:bodyPr wrap="none" lIns="0" tIns="0" rIns="0" bIns="0" rtlCol="0" anchor="ctr"/>
          <a:lstStyle/>
          <a:p>
            <a:pPr algn="l"/>
            <a:endParaRPr lang="en-US" sz="1800" dirty="0" err="1">
              <a:solidFill>
                <a:srgbClr val="FFFFFF"/>
              </a:solidFill>
              <a:latin typeface="Arial"/>
              <a:ea typeface="ＭＳ Ｐゴシック"/>
            </a:endParaRPr>
          </a:p>
        </p:txBody>
      </p:sp>
      <p:sp>
        <p:nvSpPr>
          <p:cNvPr id="9" name="Round Same Side Corner Rectangle 8"/>
          <p:cNvSpPr/>
          <p:nvPr/>
        </p:nvSpPr>
        <p:spPr bwMode="auto">
          <a:xfrm>
            <a:off x="4946841" y="3810370"/>
            <a:ext cx="4044760" cy="1990393"/>
          </a:xfrm>
          <a:prstGeom prst="round2SameRect">
            <a:avLst/>
          </a:prstGeom>
          <a:solidFill>
            <a:schemeClr val="bg1"/>
          </a:solidFill>
          <a:ln w="19050">
            <a:gradFill flip="none" rotWithShape="1">
              <a:gsLst>
                <a:gs pos="0">
                  <a:schemeClr val="tx2"/>
                </a:gs>
                <a:gs pos="100000">
                  <a:srgbClr val="FFFFFF"/>
                </a:gs>
              </a:gsLst>
              <a:lin ang="5400000" scaled="0"/>
              <a:tileRect/>
            </a:gradFill>
            <a:round/>
            <a:headEnd/>
            <a:tailEnd/>
          </a:ln>
        </p:spPr>
        <p:txBody>
          <a:bodyPr wrap="none" lIns="0" tIns="0" rIns="0" bIns="0" rtlCol="0" anchor="ctr"/>
          <a:lstStyle/>
          <a:p>
            <a:pPr algn="l"/>
            <a:endParaRPr lang="en-US" sz="1800" dirty="0" err="1">
              <a:solidFill>
                <a:srgbClr val="FFFFFF"/>
              </a:solidFill>
              <a:latin typeface="Arial"/>
              <a:ea typeface="ＭＳ Ｐゴシック"/>
            </a:endParaRPr>
          </a:p>
        </p:txBody>
      </p:sp>
      <p:sp>
        <p:nvSpPr>
          <p:cNvPr id="10" name="TextBox 9"/>
          <p:cNvSpPr txBox="1"/>
          <p:nvPr/>
        </p:nvSpPr>
        <p:spPr>
          <a:xfrm>
            <a:off x="238844" y="4374925"/>
            <a:ext cx="4801851" cy="1311128"/>
          </a:xfrm>
          <a:prstGeom prst="rect">
            <a:avLst/>
          </a:prstGeom>
          <a:noFill/>
        </p:spPr>
        <p:txBody>
          <a:bodyPr wrap="square" rtlCol="0">
            <a:spAutoFit/>
          </a:bodyPr>
          <a:lstStyle/>
          <a:p>
            <a:pPr marL="228594" indent="-228594" algn="l" defTabSz="609585">
              <a:buFont typeface="Arial"/>
              <a:buChar char="•"/>
            </a:pPr>
            <a:r>
              <a:rPr lang="en-US" sz="1200" dirty="0">
                <a:solidFill>
                  <a:srgbClr val="333333"/>
                </a:solidFill>
                <a:latin typeface="Arial"/>
                <a:ea typeface="ＭＳ Ｐゴシック"/>
              </a:rPr>
              <a:t>SSL secured L2 extension technology over any IP network</a:t>
            </a:r>
          </a:p>
          <a:p>
            <a:pPr marL="228594" indent="-228594" algn="l" defTabSz="609585">
              <a:buFont typeface="Arial"/>
              <a:buChar char="•"/>
            </a:pPr>
            <a:r>
              <a:rPr lang="en-US" sz="1200" dirty="0">
                <a:solidFill>
                  <a:srgbClr val="333333"/>
                </a:solidFill>
                <a:latin typeface="Arial"/>
                <a:ea typeface="ＭＳ Ｐゴシック"/>
              </a:rPr>
              <a:t>Separate NSX Edge GWs run as server &amp; client</a:t>
            </a:r>
          </a:p>
          <a:p>
            <a:pPr marL="228594" indent="-228594" algn="l" defTabSz="609585">
              <a:buFont typeface="Arial"/>
              <a:buChar char="•"/>
            </a:pPr>
            <a:r>
              <a:rPr lang="en-US" sz="1200" dirty="0">
                <a:solidFill>
                  <a:srgbClr val="333333"/>
                </a:solidFill>
                <a:latin typeface="Arial"/>
                <a:ea typeface="ＭＳ Ｐゴシック"/>
              </a:rPr>
              <a:t>Independent of vCenter Server boundaries</a:t>
            </a:r>
          </a:p>
          <a:p>
            <a:pPr marL="228594" indent="-228594" algn="l" defTabSz="609585">
              <a:buFont typeface="Arial"/>
              <a:buChar char="•"/>
            </a:pPr>
            <a:r>
              <a:rPr lang="en-US" sz="1200" dirty="0">
                <a:solidFill>
                  <a:srgbClr val="333333"/>
                </a:solidFill>
                <a:latin typeface="Arial"/>
                <a:ea typeface="ＭＳ Ｐゴシック"/>
              </a:rPr>
              <a:t>Managed and Unmanaged options</a:t>
            </a:r>
          </a:p>
          <a:p>
            <a:pPr marL="228594" indent="-228594" algn="l" defTabSz="609585">
              <a:buFont typeface="Arial"/>
              <a:buChar char="•"/>
            </a:pPr>
            <a:r>
              <a:rPr lang="en-US" sz="1200" dirty="0">
                <a:solidFill>
                  <a:srgbClr val="333333"/>
                </a:solidFill>
                <a:latin typeface="Arial"/>
                <a:ea typeface="ＭＳ Ｐゴシック"/>
              </a:rPr>
              <a:t>UI and API based configuration</a:t>
            </a:r>
          </a:p>
        </p:txBody>
      </p:sp>
      <p:sp>
        <p:nvSpPr>
          <p:cNvPr id="11" name="TextBox 10"/>
          <p:cNvSpPr txBox="1"/>
          <p:nvPr/>
        </p:nvSpPr>
        <p:spPr>
          <a:xfrm>
            <a:off x="5461408" y="4374923"/>
            <a:ext cx="3682592" cy="1532727"/>
          </a:xfrm>
          <a:prstGeom prst="rect">
            <a:avLst/>
          </a:prstGeom>
          <a:noFill/>
        </p:spPr>
        <p:txBody>
          <a:bodyPr wrap="square" rtlCol="0">
            <a:spAutoFit/>
          </a:bodyPr>
          <a:lstStyle/>
          <a:p>
            <a:pPr marL="228594" indent="-228594" algn="l" defTabSz="609585">
              <a:buFont typeface="Arial"/>
              <a:buChar char="•"/>
            </a:pPr>
            <a:r>
              <a:rPr lang="en-US" sz="1200" dirty="0">
                <a:solidFill>
                  <a:srgbClr val="333333"/>
                </a:solidFill>
                <a:latin typeface="Arial"/>
                <a:ea typeface="ＭＳ Ｐゴシック"/>
              </a:rPr>
              <a:t>Able to bridge any combination of VLAN or </a:t>
            </a:r>
            <a:r>
              <a:rPr lang="en-US" sz="1200" dirty="0" smtClean="0">
                <a:solidFill>
                  <a:srgbClr val="333333"/>
                </a:solidFill>
                <a:latin typeface="Arial"/>
                <a:ea typeface="ＭＳ Ｐゴシック"/>
              </a:rPr>
              <a:t/>
            </a:r>
            <a:br>
              <a:rPr lang="en-US" sz="1200" dirty="0" smtClean="0">
                <a:solidFill>
                  <a:srgbClr val="333333"/>
                </a:solidFill>
                <a:latin typeface="Arial"/>
                <a:ea typeface="ＭＳ Ｐゴシック"/>
              </a:rPr>
            </a:br>
            <a:r>
              <a:rPr lang="en-US" sz="1200" dirty="0" smtClean="0">
                <a:solidFill>
                  <a:srgbClr val="333333"/>
                </a:solidFill>
                <a:latin typeface="Arial"/>
                <a:ea typeface="ＭＳ Ｐゴシック"/>
              </a:rPr>
              <a:t>VXLAN </a:t>
            </a:r>
            <a:r>
              <a:rPr lang="en-US" sz="1200" dirty="0">
                <a:solidFill>
                  <a:srgbClr val="333333"/>
                </a:solidFill>
                <a:latin typeface="Arial"/>
                <a:ea typeface="ＭＳ Ｐゴシック"/>
              </a:rPr>
              <a:t>networks</a:t>
            </a:r>
          </a:p>
          <a:p>
            <a:pPr marL="228594" indent="-228594" algn="l" defTabSz="609585">
              <a:buFont typeface="Arial"/>
              <a:buChar char="•"/>
            </a:pPr>
            <a:r>
              <a:rPr lang="en-US" sz="1200" dirty="0">
                <a:solidFill>
                  <a:srgbClr val="333333"/>
                </a:solidFill>
                <a:latin typeface="Arial"/>
                <a:ea typeface="ＭＳ Ｐゴシック"/>
              </a:rPr>
              <a:t>No specialized hardware required (will </a:t>
            </a:r>
            <a:r>
              <a:rPr lang="en-US" sz="1200" dirty="0" smtClean="0">
                <a:solidFill>
                  <a:srgbClr val="333333"/>
                </a:solidFill>
                <a:latin typeface="Arial"/>
                <a:ea typeface="ＭＳ Ｐゴシック"/>
              </a:rPr>
              <a:t/>
            </a:r>
            <a:br>
              <a:rPr lang="en-US" sz="1200" dirty="0" smtClean="0">
                <a:solidFill>
                  <a:srgbClr val="333333"/>
                </a:solidFill>
                <a:latin typeface="Arial"/>
                <a:ea typeface="ＭＳ Ｐゴシック"/>
              </a:rPr>
            </a:br>
            <a:r>
              <a:rPr lang="en-US" sz="1200" dirty="0" smtClean="0">
                <a:solidFill>
                  <a:srgbClr val="333333"/>
                </a:solidFill>
                <a:latin typeface="Arial"/>
                <a:ea typeface="ＭＳ Ｐゴシック"/>
              </a:rPr>
              <a:t>leverage  AES-NI </a:t>
            </a:r>
            <a:r>
              <a:rPr lang="en-US" sz="1200" dirty="0">
                <a:solidFill>
                  <a:srgbClr val="333333"/>
                </a:solidFill>
                <a:latin typeface="Arial"/>
                <a:ea typeface="ＭＳ Ｐゴシック"/>
              </a:rPr>
              <a:t>CPU instruction set where available)</a:t>
            </a:r>
          </a:p>
          <a:p>
            <a:pPr marL="228594" indent="-228594" algn="l" defTabSz="609585">
              <a:buFont typeface="Arial"/>
              <a:buChar char="•"/>
            </a:pPr>
            <a:r>
              <a:rPr lang="en-US" sz="1200" dirty="0">
                <a:solidFill>
                  <a:srgbClr val="333333"/>
                </a:solidFill>
                <a:latin typeface="Arial"/>
                <a:ea typeface="ＭＳ Ｐゴシック"/>
              </a:rPr>
              <a:t>Supports both Enterprise and Hybrid Cloud </a:t>
            </a:r>
            <a:r>
              <a:rPr lang="en-US" sz="1200" dirty="0" smtClean="0">
                <a:solidFill>
                  <a:srgbClr val="333333"/>
                </a:solidFill>
                <a:latin typeface="Arial"/>
                <a:ea typeface="ＭＳ Ｐゴシック"/>
              </a:rPr>
              <a:t/>
            </a:r>
            <a:br>
              <a:rPr lang="en-US" sz="1200" dirty="0" smtClean="0">
                <a:solidFill>
                  <a:srgbClr val="333333"/>
                </a:solidFill>
                <a:latin typeface="Arial"/>
                <a:ea typeface="ＭＳ Ｐゴシック"/>
              </a:rPr>
            </a:br>
            <a:r>
              <a:rPr lang="en-US" sz="1200" dirty="0" smtClean="0">
                <a:solidFill>
                  <a:srgbClr val="333333"/>
                </a:solidFill>
                <a:latin typeface="Arial"/>
                <a:ea typeface="ＭＳ Ｐゴシック"/>
              </a:rPr>
              <a:t>use </a:t>
            </a:r>
            <a:r>
              <a:rPr lang="en-US" sz="1200" dirty="0">
                <a:solidFill>
                  <a:srgbClr val="333333"/>
                </a:solidFill>
                <a:latin typeface="Arial"/>
                <a:ea typeface="ＭＳ Ｐゴシック"/>
              </a:rPr>
              <a:t>cases</a:t>
            </a:r>
          </a:p>
        </p:txBody>
      </p:sp>
      <p:sp>
        <p:nvSpPr>
          <p:cNvPr id="12" name="TextBox 11"/>
          <p:cNvSpPr txBox="1"/>
          <p:nvPr/>
        </p:nvSpPr>
        <p:spPr>
          <a:xfrm>
            <a:off x="853383" y="3924796"/>
            <a:ext cx="1146468" cy="369332"/>
          </a:xfrm>
          <a:prstGeom prst="rect">
            <a:avLst/>
          </a:prstGeom>
          <a:noFill/>
        </p:spPr>
        <p:txBody>
          <a:bodyPr wrap="none" rtlCol="0">
            <a:spAutoFit/>
          </a:bodyPr>
          <a:lstStyle/>
          <a:p>
            <a:pPr defTabSz="609585"/>
            <a:r>
              <a:rPr lang="en-US" sz="1800" b="1" dirty="0">
                <a:solidFill>
                  <a:srgbClr val="333333"/>
                </a:solidFill>
                <a:latin typeface="Arial"/>
                <a:ea typeface="ＭＳ Ｐゴシック"/>
              </a:rPr>
              <a:t>Features</a:t>
            </a:r>
          </a:p>
        </p:txBody>
      </p:sp>
      <p:cxnSp>
        <p:nvCxnSpPr>
          <p:cNvPr id="13" name="Straight Connector 12"/>
          <p:cNvCxnSpPr/>
          <p:nvPr/>
        </p:nvCxnSpPr>
        <p:spPr bwMode="auto">
          <a:xfrm flipH="1">
            <a:off x="619942" y="4318051"/>
            <a:ext cx="4009316" cy="11439"/>
          </a:xfrm>
          <a:prstGeom prst="line">
            <a:avLst/>
          </a:prstGeom>
          <a:solidFill>
            <a:srgbClr val="0095D3"/>
          </a:solidFill>
          <a:ln w="25400" cap="flat" cmpd="sng" algn="ctr">
            <a:gradFill flip="none" rotWithShape="1">
              <a:gsLst>
                <a:gs pos="0">
                  <a:schemeClr val="tx1">
                    <a:alpha val="88000"/>
                  </a:schemeClr>
                </a:gs>
                <a:gs pos="100000">
                  <a:srgbClr val="FFFFFF">
                    <a:alpha val="5000"/>
                  </a:srgbClr>
                </a:gs>
              </a:gsLst>
              <a:path path="circle">
                <a:fillToRect l="100000" t="100000"/>
              </a:path>
              <a:tileRect r="-100000" b="-100000"/>
            </a:gradFill>
            <a:prstDash val="solid"/>
            <a:round/>
            <a:headEnd type="none" w="med" len="med"/>
            <a:tailEnd type="none" w="med" len="med"/>
          </a:ln>
          <a:effectLst/>
        </p:spPr>
      </p:cxnSp>
      <p:sp>
        <p:nvSpPr>
          <p:cNvPr id="14" name="TextBox 13"/>
          <p:cNvSpPr txBox="1"/>
          <p:nvPr/>
        </p:nvSpPr>
        <p:spPr>
          <a:xfrm>
            <a:off x="5480832" y="3924796"/>
            <a:ext cx="1095172" cy="369332"/>
          </a:xfrm>
          <a:prstGeom prst="rect">
            <a:avLst/>
          </a:prstGeom>
          <a:noFill/>
        </p:spPr>
        <p:txBody>
          <a:bodyPr wrap="none" rtlCol="0">
            <a:spAutoFit/>
          </a:bodyPr>
          <a:lstStyle/>
          <a:p>
            <a:pPr defTabSz="609585"/>
            <a:r>
              <a:rPr lang="en-US" sz="1800" b="1" dirty="0">
                <a:solidFill>
                  <a:srgbClr val="333333"/>
                </a:solidFill>
                <a:latin typeface="Arial"/>
                <a:ea typeface="ＭＳ Ｐゴシック"/>
              </a:rPr>
              <a:t>Benefits</a:t>
            </a:r>
          </a:p>
        </p:txBody>
      </p:sp>
      <p:cxnSp>
        <p:nvCxnSpPr>
          <p:cNvPr id="15" name="Straight Connector 14"/>
          <p:cNvCxnSpPr/>
          <p:nvPr/>
        </p:nvCxnSpPr>
        <p:spPr bwMode="auto">
          <a:xfrm flipH="1">
            <a:off x="5328549" y="4318045"/>
            <a:ext cx="3442364" cy="0"/>
          </a:xfrm>
          <a:prstGeom prst="line">
            <a:avLst/>
          </a:prstGeom>
          <a:solidFill>
            <a:srgbClr val="0095D3"/>
          </a:solidFill>
          <a:ln w="25400" cap="flat" cmpd="sng" algn="ctr">
            <a:gradFill flip="none" rotWithShape="1">
              <a:gsLst>
                <a:gs pos="0">
                  <a:schemeClr val="tx1">
                    <a:alpha val="88000"/>
                  </a:schemeClr>
                </a:gs>
                <a:gs pos="100000">
                  <a:srgbClr val="FFFFFF">
                    <a:alpha val="5000"/>
                  </a:srgbClr>
                </a:gs>
              </a:gsLst>
              <a:path path="circle">
                <a:fillToRect l="100000" t="100000"/>
              </a:path>
              <a:tileRect r="-100000" b="-100000"/>
            </a:gradFill>
            <a:prstDash val="solid"/>
            <a:round/>
            <a:headEnd type="none" w="med" len="med"/>
            <a:tailEnd type="none" w="med" len="med"/>
          </a:ln>
          <a:effectLst/>
        </p:spPr>
      </p:cxnSp>
      <p:pic>
        <p:nvPicPr>
          <p:cNvPr id="21" name="Picture 13" descr="C:\Users\testuser\AppData\Local\Temp\VMwareDnD\4dd9ed02\ICON_Datacenter_3_R2_Q308.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0721" y="1554511"/>
            <a:ext cx="1125059" cy="1361255"/>
          </a:xfrm>
          <a:prstGeom prst="rect">
            <a:avLst/>
          </a:prstGeom>
          <a:noFill/>
        </p:spPr>
      </p:pic>
      <p:pic>
        <p:nvPicPr>
          <p:cNvPr id="22" name="Picture 7" descr="C:\Users\testuser\AppData\Local\Temp\VMwareDnD\122f469e\ICON_Building_Q308.png"/>
          <p:cNvPicPr>
            <a:picLocks noChangeAspect="1" noChangeArrowheads="1"/>
          </p:cNvPicPr>
          <p:nvPr/>
        </p:nvPicPr>
        <p:blipFill>
          <a:blip r:embed="rId4" cstate="print"/>
          <a:srcRect/>
          <a:stretch>
            <a:fillRect/>
          </a:stretch>
        </p:blipFill>
        <p:spPr bwMode="auto">
          <a:xfrm>
            <a:off x="3055029" y="1412378"/>
            <a:ext cx="1229199" cy="1419353"/>
          </a:xfrm>
          <a:prstGeom prst="rect">
            <a:avLst/>
          </a:prstGeom>
          <a:noFill/>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696" y="1954463"/>
            <a:ext cx="561501" cy="561355"/>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49228" y="1954463"/>
            <a:ext cx="561501" cy="561355"/>
          </a:xfrm>
          <a:prstGeom prst="rect">
            <a:avLst/>
          </a:prstGeom>
        </p:spPr>
      </p:pic>
      <p:pic>
        <p:nvPicPr>
          <p:cNvPr id="25" name="Picture 27" descr="ICON_Cloud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45189" y="1826921"/>
            <a:ext cx="1083890" cy="688897"/>
          </a:xfrm>
          <a:prstGeom prst="rect">
            <a:avLst/>
          </a:prstGeom>
          <a:noFill/>
          <a:ln w="9525">
            <a:noFill/>
            <a:miter lim="800000"/>
            <a:headEnd/>
            <a:tailEnd/>
          </a:ln>
        </p:spPr>
      </p:pic>
      <p:sp>
        <p:nvSpPr>
          <p:cNvPr id="26" name="Can 25"/>
          <p:cNvSpPr/>
          <p:nvPr/>
        </p:nvSpPr>
        <p:spPr bwMode="auto">
          <a:xfrm rot="5400325">
            <a:off x="2059052" y="1669885"/>
            <a:ext cx="281529" cy="1151368"/>
          </a:xfrm>
          <a:prstGeom prst="can">
            <a:avLst/>
          </a:prstGeom>
          <a:ln>
            <a:headEnd/>
            <a:tailEnd/>
          </a:ln>
        </p:spPr>
        <p:style>
          <a:lnRef idx="3">
            <a:schemeClr val="lt1"/>
          </a:lnRef>
          <a:fillRef idx="1">
            <a:schemeClr val="accent6"/>
          </a:fillRef>
          <a:effectRef idx="1">
            <a:schemeClr val="accent6"/>
          </a:effectRef>
          <a:fontRef idx="minor">
            <a:schemeClr val="lt1"/>
          </a:fontRef>
        </p:style>
        <p:txBody>
          <a:bodyPr vert="vert270" wrap="none" lIns="0" tIns="0" rIns="0" bIns="0" rtlCol="0" anchor="ctr"/>
          <a:lstStyle/>
          <a:p>
            <a:pPr algn="ctr" defTabSz="1219170"/>
            <a:r>
              <a:rPr lang="en-US" sz="1600" dirty="0">
                <a:solidFill>
                  <a:srgbClr val="FFFFFF"/>
                </a:solidFill>
              </a:rPr>
              <a:t>L2 VPN</a:t>
            </a:r>
          </a:p>
        </p:txBody>
      </p:sp>
      <p:sp>
        <p:nvSpPr>
          <p:cNvPr id="27" name="TextBox 26"/>
          <p:cNvSpPr txBox="1"/>
          <p:nvPr/>
        </p:nvSpPr>
        <p:spPr>
          <a:xfrm>
            <a:off x="1451915" y="1430247"/>
            <a:ext cx="1596297" cy="277744"/>
          </a:xfrm>
          <a:prstGeom prst="rect">
            <a:avLst/>
          </a:prstGeom>
          <a:noFill/>
        </p:spPr>
        <p:txBody>
          <a:bodyPr wrap="none" lIns="0" tIns="0" rIns="0" bIns="0" rtlCol="0">
            <a:noAutofit/>
          </a:bodyPr>
          <a:lstStyle/>
          <a:p>
            <a:pPr>
              <a:lnSpc>
                <a:spcPct val="90000"/>
              </a:lnSpc>
            </a:pPr>
            <a:r>
              <a:rPr lang="en-US" sz="1800" dirty="0"/>
              <a:t>Internet / WAN</a:t>
            </a:r>
          </a:p>
        </p:txBody>
      </p:sp>
      <p:sp>
        <p:nvSpPr>
          <p:cNvPr id="28" name="TextBox 27"/>
          <p:cNvSpPr txBox="1"/>
          <p:nvPr/>
        </p:nvSpPr>
        <p:spPr>
          <a:xfrm>
            <a:off x="1440579" y="1110507"/>
            <a:ext cx="1596297" cy="277744"/>
          </a:xfrm>
          <a:prstGeom prst="rect">
            <a:avLst/>
          </a:prstGeom>
          <a:noFill/>
        </p:spPr>
        <p:txBody>
          <a:bodyPr wrap="none" lIns="0" tIns="0" rIns="0" bIns="0" rtlCol="0">
            <a:noAutofit/>
          </a:bodyPr>
          <a:lstStyle/>
          <a:p>
            <a:pPr algn="ctr">
              <a:lnSpc>
                <a:spcPct val="90000"/>
              </a:lnSpc>
            </a:pPr>
            <a:r>
              <a:rPr lang="en-US" sz="1800" b="1" dirty="0"/>
              <a:t>Enterprise</a:t>
            </a:r>
          </a:p>
        </p:txBody>
      </p:sp>
      <p:sp>
        <p:nvSpPr>
          <p:cNvPr id="29" name="TextBox 28"/>
          <p:cNvSpPr txBox="1"/>
          <p:nvPr/>
        </p:nvSpPr>
        <p:spPr>
          <a:xfrm>
            <a:off x="556324" y="2858532"/>
            <a:ext cx="1676837" cy="430887"/>
          </a:xfrm>
          <a:prstGeom prst="rect">
            <a:avLst/>
          </a:prstGeom>
          <a:noFill/>
        </p:spPr>
        <p:txBody>
          <a:bodyPr wrap="square">
            <a:spAutoFit/>
          </a:bodyPr>
          <a:lstStyle/>
          <a:p>
            <a:pPr algn="ctr">
              <a:defRPr/>
            </a:pPr>
            <a:r>
              <a:rPr lang="en-US" sz="1100" dirty="0">
                <a:solidFill>
                  <a:srgbClr val="000000"/>
                </a:solidFill>
                <a:ea typeface="ＭＳ Ｐゴシック" charset="0"/>
                <a:cs typeface="ＭＳ Ｐゴシック" charset="0"/>
              </a:rPr>
              <a:t>NSX Edge Services GW L2VPN Client</a:t>
            </a:r>
            <a:endParaRPr lang="en-US" sz="1600" dirty="0">
              <a:solidFill>
                <a:srgbClr val="000000"/>
              </a:solidFill>
              <a:ea typeface="ＭＳ Ｐゴシック" charset="0"/>
              <a:cs typeface="ＭＳ Ｐゴシック" charset="0"/>
            </a:endParaRPr>
          </a:p>
        </p:txBody>
      </p:sp>
      <p:sp>
        <p:nvSpPr>
          <p:cNvPr id="30" name="TextBox 29"/>
          <p:cNvSpPr txBox="1"/>
          <p:nvPr/>
        </p:nvSpPr>
        <p:spPr>
          <a:xfrm>
            <a:off x="2561220" y="2858531"/>
            <a:ext cx="1600617" cy="430887"/>
          </a:xfrm>
          <a:prstGeom prst="rect">
            <a:avLst/>
          </a:prstGeom>
          <a:noFill/>
        </p:spPr>
        <p:txBody>
          <a:bodyPr wrap="square">
            <a:spAutoFit/>
          </a:bodyPr>
          <a:lstStyle/>
          <a:p>
            <a:pPr algn="ctr">
              <a:defRPr/>
            </a:pPr>
            <a:r>
              <a:rPr lang="en-US" sz="1100" dirty="0">
                <a:solidFill>
                  <a:srgbClr val="000000"/>
                </a:solidFill>
                <a:ea typeface="ＭＳ Ｐゴシック" charset="0"/>
                <a:cs typeface="ＭＳ Ｐゴシック" charset="0"/>
              </a:rPr>
              <a:t>NSX Edge Services GW L2VPN Server</a:t>
            </a:r>
            <a:endParaRPr lang="en-US" sz="1600" dirty="0">
              <a:solidFill>
                <a:srgbClr val="000000"/>
              </a:solidFill>
              <a:ea typeface="ＭＳ Ｐゴシック" charset="0"/>
              <a:cs typeface="ＭＳ Ｐゴシック" charset="0"/>
            </a:endParaRPr>
          </a:p>
        </p:txBody>
      </p:sp>
      <p:grpSp>
        <p:nvGrpSpPr>
          <p:cNvPr id="31" name="Group 30"/>
          <p:cNvGrpSpPr/>
          <p:nvPr/>
        </p:nvGrpSpPr>
        <p:grpSpPr>
          <a:xfrm>
            <a:off x="4559339" y="1124286"/>
            <a:ext cx="4311921" cy="2236115"/>
            <a:chOff x="6246812" y="1312107"/>
            <a:chExt cx="4310798" cy="2236116"/>
          </a:xfrm>
        </p:grpSpPr>
        <p:pic>
          <p:nvPicPr>
            <p:cNvPr id="32" name="Picture 27" descr="ICON_Cloud_Q308"/>
            <p:cNvPicPr>
              <a:picLocks noChangeAspect="1" noChangeArrowheads="1"/>
            </p:cNvPicPr>
            <p:nvPr/>
          </p:nvPicPr>
          <p:blipFill>
            <a:blip r:embed="rId6" cstate="print"/>
            <a:srcRect/>
            <a:stretch>
              <a:fillRect/>
            </a:stretch>
          </p:blipFill>
          <p:spPr bwMode="auto">
            <a:xfrm>
              <a:off x="9015402" y="1930622"/>
              <a:ext cx="1403965" cy="893306"/>
            </a:xfrm>
            <a:prstGeom prst="rect">
              <a:avLst/>
            </a:prstGeom>
            <a:noFill/>
            <a:ln w="9525">
              <a:noFill/>
              <a:miter lim="800000"/>
              <a:headEnd/>
              <a:tailEnd/>
            </a:ln>
          </p:spPr>
        </p:pic>
        <p:pic>
          <p:nvPicPr>
            <p:cNvPr id="33" name="Picture 13" descr="C:\Users\testuser\AppData\Local\Temp\VMwareDnD\4dd9ed02\ICON_Datacenter_3_R2_Q308.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6812" y="1747237"/>
              <a:ext cx="1124766" cy="1361254"/>
            </a:xfrm>
            <a:prstGeom prst="rect">
              <a:avLst/>
            </a:prstGeom>
            <a:noFill/>
          </p:spPr>
        </p:pic>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2633" y="2194000"/>
              <a:ext cx="561355" cy="561355"/>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87174" y="2219622"/>
              <a:ext cx="561355" cy="561355"/>
            </a:xfrm>
            <a:prstGeom prst="rect">
              <a:avLst/>
            </a:prstGeom>
          </p:spPr>
        </p:pic>
        <p:pic>
          <p:nvPicPr>
            <p:cNvPr id="36" name="Picture 27" descr="ICON_Cloud_Q30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61561" y="2117343"/>
              <a:ext cx="998838" cy="638012"/>
            </a:xfrm>
            <a:prstGeom prst="rect">
              <a:avLst/>
            </a:prstGeom>
            <a:noFill/>
            <a:ln w="9525">
              <a:noFill/>
              <a:miter lim="800000"/>
              <a:headEnd/>
              <a:tailEnd/>
            </a:ln>
          </p:spPr>
        </p:pic>
        <p:sp>
          <p:nvSpPr>
            <p:cNvPr id="37" name="Can 36"/>
            <p:cNvSpPr/>
            <p:nvPr/>
          </p:nvSpPr>
          <p:spPr bwMode="auto">
            <a:xfrm rot="5400325">
              <a:off x="7923610" y="1992051"/>
              <a:ext cx="309916" cy="1014478"/>
            </a:xfrm>
            <a:prstGeom prst="can">
              <a:avLst/>
            </a:prstGeom>
            <a:ln>
              <a:headEnd/>
              <a:tailEnd/>
            </a:ln>
          </p:spPr>
          <p:style>
            <a:lnRef idx="3">
              <a:schemeClr val="lt1"/>
            </a:lnRef>
            <a:fillRef idx="1">
              <a:schemeClr val="accent6"/>
            </a:fillRef>
            <a:effectRef idx="1">
              <a:schemeClr val="accent6"/>
            </a:effectRef>
            <a:fontRef idx="minor">
              <a:schemeClr val="lt1"/>
            </a:fontRef>
          </p:style>
          <p:txBody>
            <a:bodyPr vert="vert270" wrap="none" lIns="0" tIns="0" rIns="0" bIns="0" rtlCol="0" anchor="ctr"/>
            <a:lstStyle/>
            <a:p>
              <a:pPr algn="ctr" defTabSz="1219170"/>
              <a:r>
                <a:rPr lang="en-US" sz="1600" dirty="0">
                  <a:solidFill>
                    <a:srgbClr val="FFFFFF"/>
                  </a:solidFill>
                </a:rPr>
                <a:t>L2 VPN</a:t>
              </a:r>
            </a:p>
          </p:txBody>
        </p:sp>
        <p:sp>
          <p:nvSpPr>
            <p:cNvPr id="38" name="TextBox 37"/>
            <p:cNvSpPr txBox="1"/>
            <p:nvPr/>
          </p:nvSpPr>
          <p:spPr>
            <a:xfrm>
              <a:off x="7236798" y="1631690"/>
              <a:ext cx="1595881" cy="277744"/>
            </a:xfrm>
            <a:prstGeom prst="rect">
              <a:avLst/>
            </a:prstGeom>
            <a:noFill/>
          </p:spPr>
          <p:txBody>
            <a:bodyPr wrap="none" lIns="0" tIns="0" rIns="0" bIns="0" rtlCol="0">
              <a:noAutofit/>
            </a:bodyPr>
            <a:lstStyle/>
            <a:p>
              <a:pPr>
                <a:lnSpc>
                  <a:spcPct val="90000"/>
                </a:lnSpc>
              </a:pPr>
              <a:r>
                <a:rPr lang="en-US" sz="1800" dirty="0"/>
                <a:t>Internet / WAN</a:t>
              </a:r>
            </a:p>
          </p:txBody>
        </p:sp>
        <p:sp>
          <p:nvSpPr>
            <p:cNvPr id="39" name="TextBox 38"/>
            <p:cNvSpPr txBox="1"/>
            <p:nvPr/>
          </p:nvSpPr>
          <p:spPr>
            <a:xfrm>
              <a:off x="8961729" y="2138057"/>
              <a:ext cx="1595881" cy="277744"/>
            </a:xfrm>
            <a:prstGeom prst="rect">
              <a:avLst/>
            </a:prstGeom>
            <a:noFill/>
          </p:spPr>
          <p:txBody>
            <a:bodyPr wrap="none" lIns="0" tIns="0" rIns="0" bIns="0" rtlCol="0">
              <a:noAutofit/>
            </a:bodyPr>
            <a:lstStyle/>
            <a:p>
              <a:pPr algn="ctr">
                <a:lnSpc>
                  <a:spcPct val="90000"/>
                </a:lnSpc>
              </a:pPr>
              <a:r>
                <a:rPr lang="en-US" sz="1800" dirty="0"/>
                <a:t>Public</a:t>
              </a:r>
              <a:br>
                <a:rPr lang="en-US" sz="1800" dirty="0"/>
              </a:br>
              <a:r>
                <a:rPr lang="en-US" sz="1800" dirty="0"/>
                <a:t>Cloud</a:t>
              </a:r>
            </a:p>
          </p:txBody>
        </p:sp>
        <p:sp>
          <p:nvSpPr>
            <p:cNvPr id="40" name="TextBox 39"/>
            <p:cNvSpPr txBox="1"/>
            <p:nvPr/>
          </p:nvSpPr>
          <p:spPr>
            <a:xfrm>
              <a:off x="7186011" y="1312107"/>
              <a:ext cx="1595881" cy="277744"/>
            </a:xfrm>
            <a:prstGeom prst="rect">
              <a:avLst/>
            </a:prstGeom>
            <a:noFill/>
          </p:spPr>
          <p:txBody>
            <a:bodyPr wrap="none" lIns="0" tIns="0" rIns="0" bIns="0" rtlCol="0">
              <a:noAutofit/>
            </a:bodyPr>
            <a:lstStyle/>
            <a:p>
              <a:pPr algn="ctr">
                <a:lnSpc>
                  <a:spcPct val="90000"/>
                </a:lnSpc>
              </a:pPr>
              <a:r>
                <a:rPr lang="en-US" sz="1800" b="1" dirty="0"/>
                <a:t>Hybrid Cloud</a:t>
              </a:r>
            </a:p>
          </p:txBody>
        </p:sp>
        <p:sp>
          <p:nvSpPr>
            <p:cNvPr id="41" name="TextBox 40"/>
            <p:cNvSpPr txBox="1"/>
            <p:nvPr/>
          </p:nvSpPr>
          <p:spPr>
            <a:xfrm>
              <a:off x="6551613" y="3060153"/>
              <a:ext cx="1600200" cy="430887"/>
            </a:xfrm>
            <a:prstGeom prst="rect">
              <a:avLst/>
            </a:prstGeom>
            <a:noFill/>
          </p:spPr>
          <p:txBody>
            <a:bodyPr wrap="square">
              <a:spAutoFit/>
            </a:bodyPr>
            <a:lstStyle/>
            <a:p>
              <a:pPr algn="ctr">
                <a:defRPr/>
              </a:pPr>
              <a:r>
                <a:rPr lang="en-US" sz="1100" dirty="0">
                  <a:solidFill>
                    <a:srgbClr val="000000"/>
                  </a:solidFill>
                  <a:ea typeface="ＭＳ Ｐゴシック" charset="0"/>
                  <a:cs typeface="ＭＳ Ｐゴシック" charset="0"/>
                </a:rPr>
                <a:t>NSX Edge Services GW L2VPN Client</a:t>
              </a:r>
              <a:endParaRPr lang="en-US" sz="1600" dirty="0">
                <a:solidFill>
                  <a:srgbClr val="000000"/>
                </a:solidFill>
                <a:ea typeface="ＭＳ Ｐゴシック" charset="0"/>
                <a:cs typeface="ＭＳ Ｐゴシック" charset="0"/>
              </a:endParaRPr>
            </a:p>
          </p:txBody>
        </p:sp>
        <p:sp>
          <p:nvSpPr>
            <p:cNvPr id="42" name="TextBox 41"/>
            <p:cNvSpPr txBox="1"/>
            <p:nvPr/>
          </p:nvSpPr>
          <p:spPr>
            <a:xfrm>
              <a:off x="8576665" y="3117336"/>
              <a:ext cx="1676401" cy="430887"/>
            </a:xfrm>
            <a:prstGeom prst="rect">
              <a:avLst/>
            </a:prstGeom>
            <a:noFill/>
          </p:spPr>
          <p:txBody>
            <a:bodyPr wrap="square">
              <a:spAutoFit/>
            </a:bodyPr>
            <a:lstStyle/>
            <a:p>
              <a:pPr algn="ctr">
                <a:defRPr/>
              </a:pPr>
              <a:r>
                <a:rPr lang="en-US" sz="1100" dirty="0">
                  <a:solidFill>
                    <a:srgbClr val="000000"/>
                  </a:solidFill>
                  <a:ea typeface="ＭＳ Ｐゴシック" charset="0"/>
                  <a:cs typeface="ＭＳ Ｐゴシック" charset="0"/>
                </a:rPr>
                <a:t>NSX Edge Services GW L2VPN Server</a:t>
              </a:r>
              <a:endParaRPr lang="en-US" sz="1600" dirty="0">
                <a:solidFill>
                  <a:srgbClr val="000000"/>
                </a:solidFill>
                <a:ea typeface="ＭＳ Ｐゴシック" charset="0"/>
                <a:cs typeface="ＭＳ Ｐゴシック" charset="0"/>
              </a:endParaRPr>
            </a:p>
          </p:txBody>
        </p:sp>
      </p:grpSp>
      <p:grpSp>
        <p:nvGrpSpPr>
          <p:cNvPr id="43" name="Group 42"/>
          <p:cNvGrpSpPr/>
          <p:nvPr/>
        </p:nvGrpSpPr>
        <p:grpSpPr>
          <a:xfrm>
            <a:off x="4308345" y="4752697"/>
            <a:ext cx="897274" cy="879192"/>
            <a:chOff x="5269593" y="1941548"/>
            <a:chExt cx="879192" cy="879192"/>
          </a:xfrm>
        </p:grpSpPr>
        <p:sp>
          <p:nvSpPr>
            <p:cNvPr id="44" name="Oval 43"/>
            <p:cNvSpPr/>
            <p:nvPr/>
          </p:nvSpPr>
          <p:spPr bwMode="auto">
            <a:xfrm>
              <a:off x="5269593" y="1941548"/>
              <a:ext cx="879192" cy="879192"/>
            </a:xfrm>
            <a:prstGeom prst="ellipse">
              <a:avLst/>
            </a:prstGeom>
            <a:noFill/>
            <a:ln w="19050">
              <a:solidFill>
                <a:schemeClr val="tx1"/>
              </a:solidFill>
              <a:round/>
              <a:headEnd/>
              <a:tailEnd/>
            </a:ln>
          </p:spPr>
          <p:txBody>
            <a:bodyPr wrap="none" lIns="0" tIns="0" rIns="0" bIns="0" rtlCol="0" anchor="ctr"/>
            <a:lstStyle/>
            <a:p>
              <a:endParaRPr lang="en-US" sz="1800" dirty="0" err="1">
                <a:solidFill>
                  <a:srgbClr val="FFFFFF"/>
                </a:solidFill>
                <a:latin typeface="Arial"/>
                <a:ea typeface="ＭＳ Ｐゴシック"/>
              </a:endParaRPr>
            </a:p>
          </p:txBody>
        </p:sp>
        <p:sp>
          <p:nvSpPr>
            <p:cNvPr id="45" name="Oval 44"/>
            <p:cNvSpPr/>
            <p:nvPr/>
          </p:nvSpPr>
          <p:spPr bwMode="auto">
            <a:xfrm>
              <a:off x="5318437" y="1990392"/>
              <a:ext cx="781504" cy="781504"/>
            </a:xfrm>
            <a:prstGeom prst="ellipse">
              <a:avLst/>
            </a:prstGeom>
            <a:gradFill flip="none" rotWithShape="1">
              <a:gsLst>
                <a:gs pos="0">
                  <a:schemeClr val="bg1">
                    <a:alpha val="51000"/>
                  </a:schemeClr>
                </a:gs>
                <a:gs pos="100000">
                  <a:srgbClr val="000000"/>
                </a:gs>
              </a:gsLst>
              <a:path path="circle">
                <a:fillToRect l="100000" t="100000"/>
              </a:path>
              <a:tileRect r="-100000" b="-100000"/>
            </a:gradFill>
            <a:ln w="19050">
              <a:noFill/>
              <a:round/>
              <a:headEnd/>
              <a:tailEnd/>
            </a:ln>
          </p:spPr>
          <p:txBody>
            <a:bodyPr wrap="none" lIns="0" tIns="0" rIns="0" bIns="0" rtlCol="0" anchor="ctr"/>
            <a:lstStyle/>
            <a:p>
              <a:endParaRPr lang="en-US" sz="1800" dirty="0" err="1">
                <a:solidFill>
                  <a:srgbClr val="FFFFFF"/>
                </a:solidFill>
                <a:latin typeface="Arial"/>
                <a:ea typeface="ＭＳ Ｐゴシック"/>
              </a:endParaRPr>
            </a:p>
          </p:txBody>
        </p:sp>
        <p:sp>
          <p:nvSpPr>
            <p:cNvPr id="46" name="Chevron 45"/>
            <p:cNvSpPr/>
            <p:nvPr/>
          </p:nvSpPr>
          <p:spPr bwMode="auto">
            <a:xfrm>
              <a:off x="5556623" y="2136924"/>
              <a:ext cx="341859" cy="512862"/>
            </a:xfrm>
            <a:prstGeom prst="chevron">
              <a:avLst/>
            </a:prstGeom>
            <a:gradFill flip="none" rotWithShape="1">
              <a:gsLst>
                <a:gs pos="0">
                  <a:schemeClr val="accent4">
                    <a:lumMod val="60000"/>
                    <a:lumOff val="40000"/>
                  </a:schemeClr>
                </a:gs>
                <a:gs pos="100000">
                  <a:schemeClr val="accent4">
                    <a:lumMod val="50000"/>
                  </a:schemeClr>
                </a:gs>
              </a:gsLst>
              <a:lin ang="0" scaled="1"/>
              <a:tileRect/>
            </a:gradFill>
            <a:ln w="19050">
              <a:solidFill>
                <a:schemeClr val="bg1"/>
              </a:solidFill>
              <a:round/>
              <a:headEnd/>
              <a:tailEnd/>
            </a:ln>
          </p:spPr>
          <p:txBody>
            <a:bodyPr wrap="none" lIns="0" tIns="0" rIns="0" bIns="0" rtlCol="0" anchor="ctr"/>
            <a:lstStyle/>
            <a:p>
              <a:endParaRPr lang="en-US" sz="1800" dirty="0" err="1">
                <a:solidFill>
                  <a:srgbClr val="FFFFFF"/>
                </a:solidFill>
                <a:latin typeface="Arial"/>
                <a:ea typeface="ＭＳ Ｐゴシック"/>
              </a:endParaRPr>
            </a:p>
          </p:txBody>
        </p:sp>
      </p:grpSp>
    </p:spTree>
    <p:extLst>
      <p:ext uri="{BB962C8B-B14F-4D97-AF65-F5344CB8AC3E}">
        <p14:creationId xmlns:p14="http://schemas.microsoft.com/office/powerpoint/2010/main" val="297319376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NSX Multi-Site L2VPN: Enterprise</a:t>
            </a:r>
            <a:endParaRPr lang="en-US" dirty="0"/>
          </a:p>
        </p:txBody>
      </p:sp>
      <p:sp>
        <p:nvSpPr>
          <p:cNvPr id="5" name="Trapezoid 91"/>
          <p:cNvSpPr/>
          <p:nvPr/>
        </p:nvSpPr>
        <p:spPr>
          <a:xfrm>
            <a:off x="4711700" y="3744072"/>
            <a:ext cx="3886200" cy="1936209"/>
          </a:xfrm>
          <a:custGeom>
            <a:avLst/>
            <a:gdLst>
              <a:gd name="connsiteX0" fmla="*/ 0 w 2775918"/>
              <a:gd name="connsiteY0" fmla="*/ 1259947 h 1259947"/>
              <a:gd name="connsiteX1" fmla="*/ 700581 w 2775918"/>
              <a:gd name="connsiteY1" fmla="*/ 0 h 1259947"/>
              <a:gd name="connsiteX2" fmla="*/ 2075337 w 2775918"/>
              <a:gd name="connsiteY2" fmla="*/ 0 h 1259947"/>
              <a:gd name="connsiteX3" fmla="*/ 2775918 w 2775918"/>
              <a:gd name="connsiteY3" fmla="*/ 1259947 h 1259947"/>
              <a:gd name="connsiteX4" fmla="*/ 0 w 2775918"/>
              <a:gd name="connsiteY4" fmla="*/ 1259947 h 1259947"/>
              <a:gd name="connsiteX0" fmla="*/ 0 w 3309226"/>
              <a:gd name="connsiteY0" fmla="*/ 1281981 h 1281981"/>
              <a:gd name="connsiteX1" fmla="*/ 700581 w 3309226"/>
              <a:gd name="connsiteY1" fmla="*/ 22034 h 1281981"/>
              <a:gd name="connsiteX2" fmla="*/ 3309226 w 3309226"/>
              <a:gd name="connsiteY2" fmla="*/ 0 h 1281981"/>
              <a:gd name="connsiteX3" fmla="*/ 2775918 w 3309226"/>
              <a:gd name="connsiteY3" fmla="*/ 1281981 h 1281981"/>
              <a:gd name="connsiteX4" fmla="*/ 0 w 3309226"/>
              <a:gd name="connsiteY4" fmla="*/ 1281981 h 1281981"/>
              <a:gd name="connsiteX0" fmla="*/ 0 w 3309226"/>
              <a:gd name="connsiteY0" fmla="*/ 1292998 h 1292998"/>
              <a:gd name="connsiteX1" fmla="*/ 2782769 w 3309226"/>
              <a:gd name="connsiteY1" fmla="*/ 0 h 1292998"/>
              <a:gd name="connsiteX2" fmla="*/ 3309226 w 3309226"/>
              <a:gd name="connsiteY2" fmla="*/ 11017 h 1292998"/>
              <a:gd name="connsiteX3" fmla="*/ 2775918 w 3309226"/>
              <a:gd name="connsiteY3" fmla="*/ 1292998 h 1292998"/>
              <a:gd name="connsiteX4" fmla="*/ 0 w 3309226"/>
              <a:gd name="connsiteY4" fmla="*/ 1292998 h 1292998"/>
              <a:gd name="connsiteX0" fmla="*/ 0 w 9121634"/>
              <a:gd name="connsiteY0" fmla="*/ 1292998 h 1315032"/>
              <a:gd name="connsiteX1" fmla="*/ 2782769 w 9121634"/>
              <a:gd name="connsiteY1" fmla="*/ 0 h 1315032"/>
              <a:gd name="connsiteX2" fmla="*/ 3309226 w 9121634"/>
              <a:gd name="connsiteY2" fmla="*/ 11017 h 1315032"/>
              <a:gd name="connsiteX3" fmla="*/ 9121634 w 9121634"/>
              <a:gd name="connsiteY3" fmla="*/ 1315032 h 1315032"/>
              <a:gd name="connsiteX4" fmla="*/ 0 w 9121634"/>
              <a:gd name="connsiteY4" fmla="*/ 1292998 h 1315032"/>
              <a:gd name="connsiteX0" fmla="*/ 0 w 9121634"/>
              <a:gd name="connsiteY0" fmla="*/ 1292998 h 1315032"/>
              <a:gd name="connsiteX1" fmla="*/ 2782769 w 9121634"/>
              <a:gd name="connsiteY1" fmla="*/ 0 h 1315032"/>
              <a:gd name="connsiteX2" fmla="*/ 3287193 w 9121634"/>
              <a:gd name="connsiteY2" fmla="*/ 11017 h 1315032"/>
              <a:gd name="connsiteX3" fmla="*/ 9121634 w 9121634"/>
              <a:gd name="connsiteY3" fmla="*/ 1315032 h 1315032"/>
              <a:gd name="connsiteX4" fmla="*/ 0 w 9121634"/>
              <a:gd name="connsiteY4" fmla="*/ 1292998 h 1315032"/>
              <a:gd name="connsiteX0" fmla="*/ 0 w 9121634"/>
              <a:gd name="connsiteY0" fmla="*/ 1369527 h 1391561"/>
              <a:gd name="connsiteX1" fmla="*/ 2782769 w 9121634"/>
              <a:gd name="connsiteY1" fmla="*/ 76529 h 1391561"/>
              <a:gd name="connsiteX2" fmla="*/ 2657913 w 9121634"/>
              <a:gd name="connsiteY2" fmla="*/ 63 h 1391561"/>
              <a:gd name="connsiteX3" fmla="*/ 3287193 w 9121634"/>
              <a:gd name="connsiteY3" fmla="*/ 87546 h 1391561"/>
              <a:gd name="connsiteX4" fmla="*/ 9121634 w 9121634"/>
              <a:gd name="connsiteY4" fmla="*/ 1391561 h 1391561"/>
              <a:gd name="connsiteX5" fmla="*/ 0 w 9121634"/>
              <a:gd name="connsiteY5" fmla="*/ 1369527 h 1391561"/>
              <a:gd name="connsiteX0" fmla="*/ 0 w 9121634"/>
              <a:gd name="connsiteY0" fmla="*/ 1369527 h 1391561"/>
              <a:gd name="connsiteX1" fmla="*/ 2782769 w 9121634"/>
              <a:gd name="connsiteY1" fmla="*/ 76529 h 1391561"/>
              <a:gd name="connsiteX2" fmla="*/ 2657913 w 9121634"/>
              <a:gd name="connsiteY2" fmla="*/ 63 h 1391561"/>
              <a:gd name="connsiteX3" fmla="*/ 8074066 w 9121634"/>
              <a:gd name="connsiteY3" fmla="*/ 145340 h 1391561"/>
              <a:gd name="connsiteX4" fmla="*/ 9121634 w 9121634"/>
              <a:gd name="connsiteY4" fmla="*/ 1391561 h 1391561"/>
              <a:gd name="connsiteX5" fmla="*/ 0 w 9121634"/>
              <a:gd name="connsiteY5" fmla="*/ 1369527 h 1391561"/>
              <a:gd name="connsiteX0" fmla="*/ 0 w 9121634"/>
              <a:gd name="connsiteY0" fmla="*/ 1369501 h 1391535"/>
              <a:gd name="connsiteX1" fmla="*/ 6692923 w 9121634"/>
              <a:gd name="connsiteY1" fmla="*/ 138743 h 1391535"/>
              <a:gd name="connsiteX2" fmla="*/ 2657913 w 9121634"/>
              <a:gd name="connsiteY2" fmla="*/ 37 h 1391535"/>
              <a:gd name="connsiteX3" fmla="*/ 8074066 w 9121634"/>
              <a:gd name="connsiteY3" fmla="*/ 145314 h 1391535"/>
              <a:gd name="connsiteX4" fmla="*/ 9121634 w 9121634"/>
              <a:gd name="connsiteY4" fmla="*/ 1391535 h 1391535"/>
              <a:gd name="connsiteX5" fmla="*/ 0 w 9121634"/>
              <a:gd name="connsiteY5" fmla="*/ 1369501 h 1391535"/>
              <a:gd name="connsiteX0" fmla="*/ 0 w 9121634"/>
              <a:gd name="connsiteY0" fmla="*/ 1230758 h 1252792"/>
              <a:gd name="connsiteX1" fmla="*/ 6692923 w 9121634"/>
              <a:gd name="connsiteY1" fmla="*/ 0 h 1252792"/>
              <a:gd name="connsiteX2" fmla="*/ 7304508 w 9121634"/>
              <a:gd name="connsiteY2" fmla="*/ 8002 h 1252792"/>
              <a:gd name="connsiteX3" fmla="*/ 8074066 w 9121634"/>
              <a:gd name="connsiteY3" fmla="*/ 6571 h 1252792"/>
              <a:gd name="connsiteX4" fmla="*/ 9121634 w 9121634"/>
              <a:gd name="connsiteY4" fmla="*/ 1252792 h 1252792"/>
              <a:gd name="connsiteX5" fmla="*/ 0 w 9121634"/>
              <a:gd name="connsiteY5" fmla="*/ 1230758 h 1252792"/>
              <a:gd name="connsiteX0" fmla="*/ 0 w 9314533"/>
              <a:gd name="connsiteY0" fmla="*/ 1230758 h 1252792"/>
              <a:gd name="connsiteX1" fmla="*/ 6692923 w 9314533"/>
              <a:gd name="connsiteY1" fmla="*/ 0 h 1252792"/>
              <a:gd name="connsiteX2" fmla="*/ 7304508 w 9314533"/>
              <a:gd name="connsiteY2" fmla="*/ 8002 h 1252792"/>
              <a:gd name="connsiteX3" fmla="*/ 9314533 w 9314533"/>
              <a:gd name="connsiteY3" fmla="*/ 231899 h 1252792"/>
              <a:gd name="connsiteX4" fmla="*/ 9121634 w 9314533"/>
              <a:gd name="connsiteY4" fmla="*/ 1252792 h 1252792"/>
              <a:gd name="connsiteX5" fmla="*/ 0 w 9314533"/>
              <a:gd name="connsiteY5" fmla="*/ 1230758 h 1252792"/>
              <a:gd name="connsiteX0" fmla="*/ 0 w 9314533"/>
              <a:gd name="connsiteY0" fmla="*/ 1230758 h 1252792"/>
              <a:gd name="connsiteX1" fmla="*/ 6692923 w 9314533"/>
              <a:gd name="connsiteY1" fmla="*/ 0 h 1252792"/>
              <a:gd name="connsiteX2" fmla="*/ 8753457 w 9314533"/>
              <a:gd name="connsiteY2" fmla="*/ 170846 h 1252792"/>
              <a:gd name="connsiteX3" fmla="*/ 7304508 w 9314533"/>
              <a:gd name="connsiteY3" fmla="*/ 8002 h 1252792"/>
              <a:gd name="connsiteX4" fmla="*/ 9314533 w 9314533"/>
              <a:gd name="connsiteY4" fmla="*/ 231899 h 1252792"/>
              <a:gd name="connsiteX5" fmla="*/ 9121634 w 9314533"/>
              <a:gd name="connsiteY5" fmla="*/ 1252792 h 1252792"/>
              <a:gd name="connsiteX6" fmla="*/ 0 w 9314533"/>
              <a:gd name="connsiteY6" fmla="*/ 1230758 h 1252792"/>
              <a:gd name="connsiteX0" fmla="*/ 0 w 9314533"/>
              <a:gd name="connsiteY0" fmla="*/ 1222756 h 1244790"/>
              <a:gd name="connsiteX1" fmla="*/ 8081505 w 9314533"/>
              <a:gd name="connsiteY1" fmla="*/ 156300 h 1244790"/>
              <a:gd name="connsiteX2" fmla="*/ 8753457 w 9314533"/>
              <a:gd name="connsiteY2" fmla="*/ 162844 h 1244790"/>
              <a:gd name="connsiteX3" fmla="*/ 7304508 w 9314533"/>
              <a:gd name="connsiteY3" fmla="*/ 0 h 1244790"/>
              <a:gd name="connsiteX4" fmla="*/ 9314533 w 9314533"/>
              <a:gd name="connsiteY4" fmla="*/ 223897 h 1244790"/>
              <a:gd name="connsiteX5" fmla="*/ 9121634 w 9314533"/>
              <a:gd name="connsiteY5" fmla="*/ 1244790 h 1244790"/>
              <a:gd name="connsiteX6" fmla="*/ 0 w 9314533"/>
              <a:gd name="connsiteY6" fmla="*/ 1222756 h 1244790"/>
              <a:gd name="connsiteX0" fmla="*/ 0 w 9314533"/>
              <a:gd name="connsiteY0" fmla="*/ 1066456 h 1088490"/>
              <a:gd name="connsiteX1" fmla="*/ 8081505 w 9314533"/>
              <a:gd name="connsiteY1" fmla="*/ 0 h 1088490"/>
              <a:gd name="connsiteX2" fmla="*/ 8753457 w 9314533"/>
              <a:gd name="connsiteY2" fmla="*/ 6544 h 1088490"/>
              <a:gd name="connsiteX3" fmla="*/ 9314533 w 9314533"/>
              <a:gd name="connsiteY3" fmla="*/ 67597 h 1088490"/>
              <a:gd name="connsiteX4" fmla="*/ 9121634 w 9314533"/>
              <a:gd name="connsiteY4" fmla="*/ 1088490 h 1088490"/>
              <a:gd name="connsiteX5" fmla="*/ 0 w 9314533"/>
              <a:gd name="connsiteY5" fmla="*/ 1066456 h 1088490"/>
              <a:gd name="connsiteX0" fmla="*/ 0 w 9314533"/>
              <a:gd name="connsiteY0" fmla="*/ 1094622 h 1116656"/>
              <a:gd name="connsiteX1" fmla="*/ 7229840 w 9314533"/>
              <a:gd name="connsiteY1" fmla="*/ 0 h 1116656"/>
              <a:gd name="connsiteX2" fmla="*/ 8753457 w 9314533"/>
              <a:gd name="connsiteY2" fmla="*/ 34710 h 1116656"/>
              <a:gd name="connsiteX3" fmla="*/ 9314533 w 9314533"/>
              <a:gd name="connsiteY3" fmla="*/ 95763 h 1116656"/>
              <a:gd name="connsiteX4" fmla="*/ 9121634 w 9314533"/>
              <a:gd name="connsiteY4" fmla="*/ 1116656 h 1116656"/>
              <a:gd name="connsiteX5" fmla="*/ 0 w 9314533"/>
              <a:gd name="connsiteY5" fmla="*/ 1094622 h 1116656"/>
              <a:gd name="connsiteX0" fmla="*/ 0 w 9314533"/>
              <a:gd name="connsiteY0" fmla="*/ 1094622 h 1116656"/>
              <a:gd name="connsiteX1" fmla="*/ 7229840 w 9314533"/>
              <a:gd name="connsiteY1" fmla="*/ 0 h 1116656"/>
              <a:gd name="connsiteX2" fmla="*/ 7957336 w 9314533"/>
              <a:gd name="connsiteY2" fmla="*/ 25321 h 1116656"/>
              <a:gd name="connsiteX3" fmla="*/ 9314533 w 9314533"/>
              <a:gd name="connsiteY3" fmla="*/ 95763 h 1116656"/>
              <a:gd name="connsiteX4" fmla="*/ 9121634 w 9314533"/>
              <a:gd name="connsiteY4" fmla="*/ 1116656 h 1116656"/>
              <a:gd name="connsiteX5" fmla="*/ 0 w 9314533"/>
              <a:gd name="connsiteY5" fmla="*/ 1094622 h 1116656"/>
              <a:gd name="connsiteX0" fmla="*/ 0 w 9121634"/>
              <a:gd name="connsiteY0" fmla="*/ 1094622 h 1116656"/>
              <a:gd name="connsiteX1" fmla="*/ 7229840 w 9121634"/>
              <a:gd name="connsiteY1" fmla="*/ 0 h 1116656"/>
              <a:gd name="connsiteX2" fmla="*/ 7957336 w 9121634"/>
              <a:gd name="connsiteY2" fmla="*/ 25321 h 1116656"/>
              <a:gd name="connsiteX3" fmla="*/ 8259210 w 9121634"/>
              <a:gd name="connsiteY3" fmla="*/ 11265 h 1116656"/>
              <a:gd name="connsiteX4" fmla="*/ 9121634 w 9121634"/>
              <a:gd name="connsiteY4" fmla="*/ 1116656 h 1116656"/>
              <a:gd name="connsiteX5" fmla="*/ 0 w 9121634"/>
              <a:gd name="connsiteY5" fmla="*/ 1094622 h 1116656"/>
              <a:gd name="connsiteX0" fmla="*/ 0 w 9121634"/>
              <a:gd name="connsiteY0" fmla="*/ 1094622 h 1116656"/>
              <a:gd name="connsiteX1" fmla="*/ 7229840 w 9121634"/>
              <a:gd name="connsiteY1" fmla="*/ 0 h 1116656"/>
              <a:gd name="connsiteX2" fmla="*/ 7957336 w 9121634"/>
              <a:gd name="connsiteY2" fmla="*/ 25321 h 1116656"/>
              <a:gd name="connsiteX3" fmla="*/ 8203666 w 9121634"/>
              <a:gd name="connsiteY3" fmla="*/ 44125 h 1116656"/>
              <a:gd name="connsiteX4" fmla="*/ 9121634 w 9121634"/>
              <a:gd name="connsiteY4" fmla="*/ 1116656 h 1116656"/>
              <a:gd name="connsiteX5" fmla="*/ 0 w 9121634"/>
              <a:gd name="connsiteY5" fmla="*/ 1094622 h 1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634" h="1116656">
                <a:moveTo>
                  <a:pt x="0" y="1094622"/>
                </a:moveTo>
                <a:lnTo>
                  <a:pt x="7229840" y="0"/>
                </a:lnTo>
                <a:lnTo>
                  <a:pt x="7957336" y="25321"/>
                </a:lnTo>
                <a:lnTo>
                  <a:pt x="8203666" y="44125"/>
                </a:lnTo>
                <a:lnTo>
                  <a:pt x="9121634" y="1116656"/>
                </a:lnTo>
                <a:lnTo>
                  <a:pt x="0" y="1094622"/>
                </a:lnTo>
                <a:close/>
              </a:path>
            </a:pathLst>
          </a:custGeom>
          <a:gradFill>
            <a:gsLst>
              <a:gs pos="0">
                <a:schemeClr val="accent6">
                  <a:lumMod val="60000"/>
                  <a:lumOff val="40000"/>
                  <a:alpha val="24000"/>
                </a:schemeClr>
              </a:gs>
              <a:gs pos="80000">
                <a:schemeClr val="accent6">
                  <a:lumMod val="40000"/>
                  <a:lumOff val="60000"/>
                  <a:alpha val="31000"/>
                </a:schemeClr>
              </a:gs>
              <a:gs pos="100000">
                <a:schemeClr val="accent6">
                  <a:lumMod val="20000"/>
                  <a:lumOff val="80000"/>
                  <a:alpha val="22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Trapezoid 91"/>
          <p:cNvSpPr/>
          <p:nvPr/>
        </p:nvSpPr>
        <p:spPr>
          <a:xfrm>
            <a:off x="355600" y="3658155"/>
            <a:ext cx="4038600" cy="1984770"/>
          </a:xfrm>
          <a:custGeom>
            <a:avLst/>
            <a:gdLst>
              <a:gd name="connsiteX0" fmla="*/ 0 w 2775918"/>
              <a:gd name="connsiteY0" fmla="*/ 1259947 h 1259947"/>
              <a:gd name="connsiteX1" fmla="*/ 700581 w 2775918"/>
              <a:gd name="connsiteY1" fmla="*/ 0 h 1259947"/>
              <a:gd name="connsiteX2" fmla="*/ 2075337 w 2775918"/>
              <a:gd name="connsiteY2" fmla="*/ 0 h 1259947"/>
              <a:gd name="connsiteX3" fmla="*/ 2775918 w 2775918"/>
              <a:gd name="connsiteY3" fmla="*/ 1259947 h 1259947"/>
              <a:gd name="connsiteX4" fmla="*/ 0 w 2775918"/>
              <a:gd name="connsiteY4" fmla="*/ 1259947 h 1259947"/>
              <a:gd name="connsiteX0" fmla="*/ 0 w 3309226"/>
              <a:gd name="connsiteY0" fmla="*/ 1281981 h 1281981"/>
              <a:gd name="connsiteX1" fmla="*/ 700581 w 3309226"/>
              <a:gd name="connsiteY1" fmla="*/ 22034 h 1281981"/>
              <a:gd name="connsiteX2" fmla="*/ 3309226 w 3309226"/>
              <a:gd name="connsiteY2" fmla="*/ 0 h 1281981"/>
              <a:gd name="connsiteX3" fmla="*/ 2775918 w 3309226"/>
              <a:gd name="connsiteY3" fmla="*/ 1281981 h 1281981"/>
              <a:gd name="connsiteX4" fmla="*/ 0 w 3309226"/>
              <a:gd name="connsiteY4" fmla="*/ 1281981 h 1281981"/>
              <a:gd name="connsiteX0" fmla="*/ 0 w 3309226"/>
              <a:gd name="connsiteY0" fmla="*/ 1292998 h 1292998"/>
              <a:gd name="connsiteX1" fmla="*/ 2782769 w 3309226"/>
              <a:gd name="connsiteY1" fmla="*/ 0 h 1292998"/>
              <a:gd name="connsiteX2" fmla="*/ 3309226 w 3309226"/>
              <a:gd name="connsiteY2" fmla="*/ 11017 h 1292998"/>
              <a:gd name="connsiteX3" fmla="*/ 2775918 w 3309226"/>
              <a:gd name="connsiteY3" fmla="*/ 1292998 h 1292998"/>
              <a:gd name="connsiteX4" fmla="*/ 0 w 3309226"/>
              <a:gd name="connsiteY4" fmla="*/ 1292998 h 1292998"/>
              <a:gd name="connsiteX0" fmla="*/ 0 w 9121634"/>
              <a:gd name="connsiteY0" fmla="*/ 1292998 h 1315032"/>
              <a:gd name="connsiteX1" fmla="*/ 2782769 w 9121634"/>
              <a:gd name="connsiteY1" fmla="*/ 0 h 1315032"/>
              <a:gd name="connsiteX2" fmla="*/ 3309226 w 9121634"/>
              <a:gd name="connsiteY2" fmla="*/ 11017 h 1315032"/>
              <a:gd name="connsiteX3" fmla="*/ 9121634 w 9121634"/>
              <a:gd name="connsiteY3" fmla="*/ 1315032 h 1315032"/>
              <a:gd name="connsiteX4" fmla="*/ 0 w 9121634"/>
              <a:gd name="connsiteY4" fmla="*/ 1292998 h 1315032"/>
              <a:gd name="connsiteX0" fmla="*/ 0 w 9121634"/>
              <a:gd name="connsiteY0" fmla="*/ 1292998 h 1315032"/>
              <a:gd name="connsiteX1" fmla="*/ 2782769 w 9121634"/>
              <a:gd name="connsiteY1" fmla="*/ 0 h 1315032"/>
              <a:gd name="connsiteX2" fmla="*/ 3287193 w 9121634"/>
              <a:gd name="connsiteY2" fmla="*/ 11017 h 1315032"/>
              <a:gd name="connsiteX3" fmla="*/ 9121634 w 9121634"/>
              <a:gd name="connsiteY3" fmla="*/ 1315032 h 1315032"/>
              <a:gd name="connsiteX4" fmla="*/ 0 w 9121634"/>
              <a:gd name="connsiteY4" fmla="*/ 1292998 h 1315032"/>
              <a:gd name="connsiteX0" fmla="*/ 0 w 9121634"/>
              <a:gd name="connsiteY0" fmla="*/ 1281981 h 1304015"/>
              <a:gd name="connsiteX1" fmla="*/ 1708932 w 9121634"/>
              <a:gd name="connsiteY1" fmla="*/ 312892 h 1304015"/>
              <a:gd name="connsiteX2" fmla="*/ 3287193 w 9121634"/>
              <a:gd name="connsiteY2" fmla="*/ 0 h 1304015"/>
              <a:gd name="connsiteX3" fmla="*/ 9121634 w 9121634"/>
              <a:gd name="connsiteY3" fmla="*/ 1304015 h 1304015"/>
              <a:gd name="connsiteX4" fmla="*/ 0 w 9121634"/>
              <a:gd name="connsiteY4" fmla="*/ 1281981 h 1304015"/>
              <a:gd name="connsiteX0" fmla="*/ 0 w 9121634"/>
              <a:gd name="connsiteY0" fmla="*/ 1281981 h 1304015"/>
              <a:gd name="connsiteX1" fmla="*/ 1708932 w 9121634"/>
              <a:gd name="connsiteY1" fmla="*/ 312892 h 1304015"/>
              <a:gd name="connsiteX2" fmla="*/ 2813393 w 9121634"/>
              <a:gd name="connsiteY2" fmla="*/ 264220 h 1304015"/>
              <a:gd name="connsiteX3" fmla="*/ 3287193 w 9121634"/>
              <a:gd name="connsiteY3" fmla="*/ 0 h 1304015"/>
              <a:gd name="connsiteX4" fmla="*/ 9121634 w 9121634"/>
              <a:gd name="connsiteY4" fmla="*/ 1304015 h 1304015"/>
              <a:gd name="connsiteX5" fmla="*/ 0 w 9121634"/>
              <a:gd name="connsiteY5" fmla="*/ 1281981 h 1304015"/>
              <a:gd name="connsiteX0" fmla="*/ 0 w 9121634"/>
              <a:gd name="connsiteY0" fmla="*/ 1017761 h 1039795"/>
              <a:gd name="connsiteX1" fmla="*/ 1708932 w 9121634"/>
              <a:gd name="connsiteY1" fmla="*/ 48672 h 1039795"/>
              <a:gd name="connsiteX2" fmla="*/ 2813393 w 9121634"/>
              <a:gd name="connsiteY2" fmla="*/ 0 h 1039795"/>
              <a:gd name="connsiteX3" fmla="*/ 2509588 w 9121634"/>
              <a:gd name="connsiteY3" fmla="*/ 8051 h 1039795"/>
              <a:gd name="connsiteX4" fmla="*/ 9121634 w 9121634"/>
              <a:gd name="connsiteY4" fmla="*/ 1039795 h 1039795"/>
              <a:gd name="connsiteX5" fmla="*/ 0 w 9121634"/>
              <a:gd name="connsiteY5" fmla="*/ 1017761 h 1039795"/>
              <a:gd name="connsiteX0" fmla="*/ 0 w 9121634"/>
              <a:gd name="connsiteY0" fmla="*/ 1009710 h 1031744"/>
              <a:gd name="connsiteX1" fmla="*/ 1708932 w 9121634"/>
              <a:gd name="connsiteY1" fmla="*/ 40621 h 1031744"/>
              <a:gd name="connsiteX2" fmla="*/ 1980243 w 9121634"/>
              <a:gd name="connsiteY2" fmla="*/ 15421 h 1031744"/>
              <a:gd name="connsiteX3" fmla="*/ 2509588 w 9121634"/>
              <a:gd name="connsiteY3" fmla="*/ 0 h 1031744"/>
              <a:gd name="connsiteX4" fmla="*/ 9121634 w 9121634"/>
              <a:gd name="connsiteY4" fmla="*/ 1031744 h 1031744"/>
              <a:gd name="connsiteX5" fmla="*/ 0 w 9121634"/>
              <a:gd name="connsiteY5" fmla="*/ 1009710 h 103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634" h="1031744">
                <a:moveTo>
                  <a:pt x="0" y="1009710"/>
                </a:moveTo>
                <a:lnTo>
                  <a:pt x="1708932" y="40621"/>
                </a:lnTo>
                <a:cubicBezTo>
                  <a:pt x="2206687" y="-58536"/>
                  <a:pt x="1482488" y="114578"/>
                  <a:pt x="1980243" y="15421"/>
                </a:cubicBezTo>
                <a:lnTo>
                  <a:pt x="2509588" y="0"/>
                </a:lnTo>
                <a:lnTo>
                  <a:pt x="9121634" y="1031744"/>
                </a:lnTo>
                <a:lnTo>
                  <a:pt x="0" y="1009710"/>
                </a:lnTo>
                <a:close/>
              </a:path>
            </a:pathLst>
          </a:custGeom>
          <a:gradFill>
            <a:gsLst>
              <a:gs pos="0">
                <a:schemeClr val="accent6">
                  <a:lumMod val="60000"/>
                  <a:lumOff val="40000"/>
                  <a:alpha val="24000"/>
                </a:schemeClr>
              </a:gs>
              <a:gs pos="80000">
                <a:schemeClr val="accent6">
                  <a:lumMod val="40000"/>
                  <a:lumOff val="60000"/>
                  <a:alpha val="31000"/>
                </a:schemeClr>
              </a:gs>
              <a:gs pos="100000">
                <a:schemeClr val="accent6">
                  <a:lumMod val="20000"/>
                  <a:lumOff val="80000"/>
                  <a:alpha val="22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 name="Rounded Rectangle 7"/>
          <p:cNvSpPr/>
          <p:nvPr/>
        </p:nvSpPr>
        <p:spPr>
          <a:xfrm>
            <a:off x="100819" y="1285273"/>
            <a:ext cx="4318018" cy="4879848"/>
          </a:xfrm>
          <a:prstGeom prst="roundRect">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9" name="Picture 13" descr="ICON_Storage_1up_Q308.png"/>
          <p:cNvPicPr>
            <a:picLocks noChangeAspect="1"/>
          </p:cNvPicPr>
          <p:nvPr/>
        </p:nvPicPr>
        <p:blipFill>
          <a:blip r:embed="rId3"/>
          <a:srcRect/>
          <a:stretch>
            <a:fillRect/>
          </a:stretch>
        </p:blipFill>
        <p:spPr bwMode="auto">
          <a:xfrm>
            <a:off x="2142600" y="5693295"/>
            <a:ext cx="346600" cy="423498"/>
          </a:xfrm>
          <a:prstGeom prst="rect">
            <a:avLst/>
          </a:prstGeom>
          <a:noFill/>
          <a:ln w="9525">
            <a:noFill/>
            <a:miter lim="800000"/>
            <a:headEnd/>
            <a:tailEnd/>
          </a:ln>
        </p:spPr>
      </p:pic>
      <p:pic>
        <p:nvPicPr>
          <p:cNvPr id="10" name="Picture 13" descr="ICON_Storage_1up_Q308.png"/>
          <p:cNvPicPr>
            <a:picLocks noChangeAspect="1"/>
          </p:cNvPicPr>
          <p:nvPr/>
        </p:nvPicPr>
        <p:blipFill>
          <a:blip r:embed="rId3"/>
          <a:srcRect/>
          <a:stretch>
            <a:fillRect/>
          </a:stretch>
        </p:blipFill>
        <p:spPr bwMode="auto">
          <a:xfrm>
            <a:off x="6515720" y="5696717"/>
            <a:ext cx="316850" cy="387147"/>
          </a:xfrm>
          <a:prstGeom prst="rect">
            <a:avLst/>
          </a:prstGeom>
          <a:noFill/>
          <a:ln w="9525">
            <a:noFill/>
            <a:miter lim="800000"/>
            <a:headEnd/>
            <a:tailEnd/>
          </a:ln>
        </p:spPr>
      </p:pic>
      <p:sp>
        <p:nvSpPr>
          <p:cNvPr id="11" name="TextBox 10"/>
          <p:cNvSpPr txBox="1"/>
          <p:nvPr/>
        </p:nvSpPr>
        <p:spPr>
          <a:xfrm>
            <a:off x="2219606" y="5750421"/>
            <a:ext cx="1501384" cy="253916"/>
          </a:xfrm>
          <a:prstGeom prst="rect">
            <a:avLst/>
          </a:prstGeom>
          <a:noFill/>
        </p:spPr>
        <p:txBody>
          <a:bodyPr>
            <a:spAutoFit/>
          </a:bodyPr>
          <a:lstStyle/>
          <a:p>
            <a:pPr algn="ctr">
              <a:defRPr/>
            </a:pPr>
            <a:r>
              <a:rPr lang="en-US" sz="1050" b="1" dirty="0">
                <a:solidFill>
                  <a:srgbClr val="000000"/>
                </a:solidFill>
                <a:ea typeface="ＭＳ Ｐゴシック" charset="0"/>
                <a:cs typeface="ＭＳ Ｐゴシック" charset="0"/>
              </a:rPr>
              <a:t>Datastore 1</a:t>
            </a:r>
            <a:endParaRPr lang="en-US" sz="1600" dirty="0">
              <a:solidFill>
                <a:srgbClr val="000000"/>
              </a:solidFill>
              <a:ea typeface="ＭＳ Ｐゴシック" charset="0"/>
              <a:cs typeface="ＭＳ Ｐゴシック" charset="0"/>
            </a:endParaRPr>
          </a:p>
        </p:txBody>
      </p:sp>
      <p:sp>
        <p:nvSpPr>
          <p:cNvPr id="12" name="TextBox 11"/>
          <p:cNvSpPr txBox="1"/>
          <p:nvPr/>
        </p:nvSpPr>
        <p:spPr>
          <a:xfrm>
            <a:off x="6525452" y="5755241"/>
            <a:ext cx="1501384" cy="253916"/>
          </a:xfrm>
          <a:prstGeom prst="rect">
            <a:avLst/>
          </a:prstGeom>
          <a:noFill/>
        </p:spPr>
        <p:txBody>
          <a:bodyPr>
            <a:spAutoFit/>
          </a:bodyPr>
          <a:lstStyle/>
          <a:p>
            <a:pPr algn="ctr">
              <a:defRPr/>
            </a:pPr>
            <a:r>
              <a:rPr lang="en-US" sz="1050" b="1" dirty="0">
                <a:solidFill>
                  <a:srgbClr val="000000"/>
                </a:solidFill>
                <a:ea typeface="ＭＳ Ｐゴシック" charset="0"/>
                <a:cs typeface="ＭＳ Ｐゴシック" charset="0"/>
              </a:rPr>
              <a:t>Datastore 2</a:t>
            </a:r>
            <a:endParaRPr lang="en-US" sz="1600" dirty="0">
              <a:solidFill>
                <a:srgbClr val="000000"/>
              </a:solidFill>
              <a:ea typeface="ＭＳ Ｐゴシック" charset="0"/>
              <a:cs typeface="ＭＳ Ｐゴシック" charset="0"/>
            </a:endParaRPr>
          </a:p>
        </p:txBody>
      </p:sp>
      <p:sp>
        <p:nvSpPr>
          <p:cNvPr id="13" name="Rounded Rectangle 12"/>
          <p:cNvSpPr/>
          <p:nvPr/>
        </p:nvSpPr>
        <p:spPr>
          <a:xfrm>
            <a:off x="4703204" y="1285275"/>
            <a:ext cx="4329596" cy="4879849"/>
          </a:xfrm>
          <a:prstGeom prst="roundRect">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grpSp>
        <p:nvGrpSpPr>
          <p:cNvPr id="14" name="Group 13"/>
          <p:cNvGrpSpPr/>
          <p:nvPr/>
        </p:nvGrpSpPr>
        <p:grpSpPr>
          <a:xfrm>
            <a:off x="743008" y="2991612"/>
            <a:ext cx="914162" cy="965624"/>
            <a:chOff x="1452620" y="2971800"/>
            <a:chExt cx="914162" cy="965624"/>
          </a:xfrm>
        </p:grpSpPr>
        <p:grpSp>
          <p:nvGrpSpPr>
            <p:cNvPr id="15" name="Group 14"/>
            <p:cNvGrpSpPr/>
            <p:nvPr/>
          </p:nvGrpSpPr>
          <p:grpSpPr>
            <a:xfrm>
              <a:off x="1452620" y="2971800"/>
              <a:ext cx="914162" cy="527144"/>
              <a:chOff x="4273660" y="2687732"/>
              <a:chExt cx="914400" cy="527144"/>
            </a:xfrm>
          </p:grpSpPr>
          <p:pic>
            <p:nvPicPr>
              <p:cNvPr id="17" name="Picture 5" descr="C:\Users\Abject-3D\Desktop\VMWare Files\FINAL diagrams\Basic Virtualization\3D PNGs\DGRM_vCenter_Overview_R3_Q109_0.png"/>
              <p:cNvPicPr>
                <a:picLocks noChangeAspect="1" noChangeArrowheads="1"/>
              </p:cNvPicPr>
              <p:nvPr/>
            </p:nvPicPr>
            <p:blipFill>
              <a:blip r:embed="rId4"/>
              <a:srcRect/>
              <a:stretch>
                <a:fillRect/>
              </a:stretch>
            </p:blipFill>
            <p:spPr bwMode="auto">
              <a:xfrm>
                <a:off x="4466524" y="2687732"/>
                <a:ext cx="529793" cy="527144"/>
              </a:xfrm>
              <a:prstGeom prst="rect">
                <a:avLst/>
              </a:prstGeom>
              <a:noFill/>
            </p:spPr>
          </p:pic>
          <p:sp>
            <p:nvSpPr>
              <p:cNvPr id="18" name="TextBox 17"/>
              <p:cNvSpPr txBox="1"/>
              <p:nvPr/>
            </p:nvSpPr>
            <p:spPr>
              <a:xfrm>
                <a:off x="4273660" y="2821738"/>
                <a:ext cx="914400" cy="268719"/>
              </a:xfrm>
              <a:prstGeom prst="rect">
                <a:avLst/>
              </a:prstGeom>
              <a:noFill/>
            </p:spPr>
            <p:txBody>
              <a:bodyPr wrap="none" lIns="0" tIns="0" rIns="0" bIns="0" rtlCol="0">
                <a:noAutofit/>
              </a:bodyPr>
              <a:lstStyle/>
              <a:p>
                <a:pPr algn="ctr">
                  <a:lnSpc>
                    <a:spcPct val="90000"/>
                  </a:lnSpc>
                </a:pPr>
                <a:r>
                  <a:rPr lang="en-US" sz="900" b="1" dirty="0">
                    <a:solidFill>
                      <a:prstClr val="white"/>
                    </a:solidFill>
                  </a:rPr>
                  <a:t>vCenter</a:t>
                </a:r>
              </a:p>
              <a:p>
                <a:pPr algn="ctr">
                  <a:lnSpc>
                    <a:spcPct val="90000"/>
                  </a:lnSpc>
                </a:pPr>
                <a:r>
                  <a:rPr lang="en-US" sz="900" b="1" dirty="0">
                    <a:solidFill>
                      <a:prstClr val="white"/>
                    </a:solidFill>
                  </a:rPr>
                  <a:t>Server</a:t>
                </a:r>
              </a:p>
            </p:txBody>
          </p:sp>
        </p:grpSp>
        <p:pic>
          <p:nvPicPr>
            <p:cNvPr id="16" name="NSX BG"/>
            <p:cNvPicPr>
              <a:picLocks noChangeAspect="1"/>
            </p:cNvPicPr>
            <p:nvPr/>
          </p:nvPicPr>
          <p:blipFill rotWithShape="1">
            <a:blip r:embed="rId5">
              <a:extLst>
                <a:ext uri="{28A0092B-C50C-407E-A947-70E740481C1C}">
                  <a14:useLocalDpi xmlns:a14="http://schemas.microsoft.com/office/drawing/2010/main" val="0"/>
                </a:ext>
              </a:extLst>
            </a:blip>
            <a:srcRect l="28109" t="29339" r="29450" b="28222"/>
            <a:stretch/>
          </p:blipFill>
          <p:spPr>
            <a:xfrm>
              <a:off x="1615990" y="3334114"/>
              <a:ext cx="603153" cy="603310"/>
            </a:xfrm>
            <a:prstGeom prst="ellipse">
              <a:avLst/>
            </a:prstGeom>
          </p:spPr>
        </p:pic>
      </p:grpSp>
      <p:sp>
        <p:nvSpPr>
          <p:cNvPr id="19" name="TextBox 18"/>
          <p:cNvSpPr txBox="1"/>
          <p:nvPr/>
        </p:nvSpPr>
        <p:spPr>
          <a:xfrm>
            <a:off x="331540" y="1602038"/>
            <a:ext cx="914162" cy="424755"/>
          </a:xfrm>
          <a:prstGeom prst="rect">
            <a:avLst/>
          </a:prstGeom>
          <a:noFill/>
        </p:spPr>
        <p:txBody>
          <a:bodyPr wrap="none" lIns="0" tIns="0" rIns="0" bIns="0" rtlCol="0">
            <a:noAutofit/>
          </a:bodyPr>
          <a:lstStyle/>
          <a:p>
            <a:pPr>
              <a:lnSpc>
                <a:spcPct val="90000"/>
              </a:lnSpc>
            </a:pPr>
            <a:r>
              <a:rPr lang="en-US" b="1" dirty="0">
                <a:solidFill>
                  <a:schemeClr val="bg1">
                    <a:lumMod val="50000"/>
                  </a:schemeClr>
                </a:solidFill>
              </a:rPr>
              <a:t>Site A</a:t>
            </a:r>
          </a:p>
        </p:txBody>
      </p:sp>
      <p:sp>
        <p:nvSpPr>
          <p:cNvPr id="20" name="TextBox 19"/>
          <p:cNvSpPr txBox="1"/>
          <p:nvPr/>
        </p:nvSpPr>
        <p:spPr>
          <a:xfrm>
            <a:off x="7820362" y="1602036"/>
            <a:ext cx="914162" cy="589476"/>
          </a:xfrm>
          <a:prstGeom prst="rect">
            <a:avLst/>
          </a:prstGeom>
          <a:noFill/>
        </p:spPr>
        <p:txBody>
          <a:bodyPr wrap="none" lIns="0" tIns="0" rIns="0" bIns="0" rtlCol="0">
            <a:noAutofit/>
          </a:bodyPr>
          <a:lstStyle/>
          <a:p>
            <a:pPr>
              <a:lnSpc>
                <a:spcPct val="90000"/>
              </a:lnSpc>
            </a:pPr>
            <a:r>
              <a:rPr lang="en-US" b="1" dirty="0">
                <a:solidFill>
                  <a:schemeClr val="bg1">
                    <a:lumMod val="50000"/>
                  </a:schemeClr>
                </a:solidFill>
              </a:rPr>
              <a:t>Site B</a:t>
            </a:r>
          </a:p>
        </p:txBody>
      </p:sp>
      <p:grpSp>
        <p:nvGrpSpPr>
          <p:cNvPr id="21" name="Group 20"/>
          <p:cNvGrpSpPr/>
          <p:nvPr/>
        </p:nvGrpSpPr>
        <p:grpSpPr>
          <a:xfrm>
            <a:off x="377804" y="3047647"/>
            <a:ext cx="603504" cy="908304"/>
            <a:chOff x="1118968" y="3007670"/>
            <a:chExt cx="603504" cy="908304"/>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968" y="3007670"/>
              <a:ext cx="603504" cy="60350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968" y="3160070"/>
              <a:ext cx="603504" cy="603504"/>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8968" y="3312470"/>
              <a:ext cx="603504" cy="603504"/>
            </a:xfrm>
            <a:prstGeom prst="rect">
              <a:avLst/>
            </a:prstGeom>
          </p:spPr>
        </p:pic>
      </p:grpSp>
      <p:grpSp>
        <p:nvGrpSpPr>
          <p:cNvPr id="25" name="Group 24"/>
          <p:cNvGrpSpPr/>
          <p:nvPr/>
        </p:nvGrpSpPr>
        <p:grpSpPr>
          <a:xfrm>
            <a:off x="7531100" y="2991612"/>
            <a:ext cx="914162" cy="965624"/>
            <a:chOff x="9904412" y="3200400"/>
            <a:chExt cx="914162" cy="965624"/>
          </a:xfrm>
        </p:grpSpPr>
        <p:grpSp>
          <p:nvGrpSpPr>
            <p:cNvPr id="26" name="Group 25"/>
            <p:cNvGrpSpPr/>
            <p:nvPr/>
          </p:nvGrpSpPr>
          <p:grpSpPr>
            <a:xfrm>
              <a:off x="9904412" y="3200400"/>
              <a:ext cx="914162" cy="527144"/>
              <a:chOff x="4273660" y="2687732"/>
              <a:chExt cx="914400" cy="527144"/>
            </a:xfrm>
          </p:grpSpPr>
          <p:pic>
            <p:nvPicPr>
              <p:cNvPr id="28" name="Picture 5" descr="C:\Users\Abject-3D\Desktop\VMWare Files\FINAL diagrams\Basic Virtualization\3D PNGs\DGRM_vCenter_Overview_R3_Q109_0.png"/>
              <p:cNvPicPr>
                <a:picLocks noChangeAspect="1" noChangeArrowheads="1"/>
              </p:cNvPicPr>
              <p:nvPr/>
            </p:nvPicPr>
            <p:blipFill>
              <a:blip r:embed="rId4"/>
              <a:srcRect/>
              <a:stretch>
                <a:fillRect/>
              </a:stretch>
            </p:blipFill>
            <p:spPr bwMode="auto">
              <a:xfrm>
                <a:off x="4466524" y="2687732"/>
                <a:ext cx="529793" cy="527144"/>
              </a:xfrm>
              <a:prstGeom prst="rect">
                <a:avLst/>
              </a:prstGeom>
              <a:noFill/>
            </p:spPr>
          </p:pic>
          <p:sp>
            <p:nvSpPr>
              <p:cNvPr id="29" name="TextBox 28"/>
              <p:cNvSpPr txBox="1"/>
              <p:nvPr/>
            </p:nvSpPr>
            <p:spPr>
              <a:xfrm>
                <a:off x="4273660" y="2821738"/>
                <a:ext cx="914400" cy="268719"/>
              </a:xfrm>
              <a:prstGeom prst="rect">
                <a:avLst/>
              </a:prstGeom>
              <a:noFill/>
            </p:spPr>
            <p:txBody>
              <a:bodyPr wrap="none" lIns="0" tIns="0" rIns="0" bIns="0" rtlCol="0">
                <a:noAutofit/>
              </a:bodyPr>
              <a:lstStyle/>
              <a:p>
                <a:pPr algn="ctr">
                  <a:lnSpc>
                    <a:spcPct val="90000"/>
                  </a:lnSpc>
                </a:pPr>
                <a:r>
                  <a:rPr lang="en-US" sz="900" b="1" dirty="0">
                    <a:solidFill>
                      <a:prstClr val="white"/>
                    </a:solidFill>
                  </a:rPr>
                  <a:t>vCenter</a:t>
                </a:r>
              </a:p>
              <a:p>
                <a:pPr algn="ctr">
                  <a:lnSpc>
                    <a:spcPct val="90000"/>
                  </a:lnSpc>
                </a:pPr>
                <a:r>
                  <a:rPr lang="en-US" sz="900" b="1" dirty="0">
                    <a:solidFill>
                      <a:prstClr val="white"/>
                    </a:solidFill>
                  </a:rPr>
                  <a:t>Server</a:t>
                </a:r>
              </a:p>
            </p:txBody>
          </p:sp>
        </p:grpSp>
        <p:pic>
          <p:nvPicPr>
            <p:cNvPr id="27" name="NSX BG"/>
            <p:cNvPicPr>
              <a:picLocks noChangeAspect="1"/>
            </p:cNvPicPr>
            <p:nvPr/>
          </p:nvPicPr>
          <p:blipFill rotWithShape="1">
            <a:blip r:embed="rId5">
              <a:extLst>
                <a:ext uri="{28A0092B-C50C-407E-A947-70E740481C1C}">
                  <a14:useLocalDpi xmlns:a14="http://schemas.microsoft.com/office/drawing/2010/main" val="0"/>
                </a:ext>
              </a:extLst>
            </a:blip>
            <a:srcRect l="28109" t="29339" r="29450" b="28222"/>
            <a:stretch/>
          </p:blipFill>
          <p:spPr>
            <a:xfrm>
              <a:off x="10067782" y="3562714"/>
              <a:ext cx="603153" cy="603310"/>
            </a:xfrm>
            <a:prstGeom prst="ellipse">
              <a:avLst/>
            </a:prstGeom>
          </p:spPr>
        </p:pic>
      </p:grpSp>
      <p:grpSp>
        <p:nvGrpSpPr>
          <p:cNvPr id="30" name="Group 29"/>
          <p:cNvGrpSpPr/>
          <p:nvPr/>
        </p:nvGrpSpPr>
        <p:grpSpPr>
          <a:xfrm>
            <a:off x="8216902" y="3047647"/>
            <a:ext cx="603504" cy="908304"/>
            <a:chOff x="10590212" y="3276600"/>
            <a:chExt cx="603504" cy="908304"/>
          </a:xfrm>
        </p:grpSpPr>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0212" y="3276600"/>
              <a:ext cx="603504" cy="603504"/>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0212" y="3429000"/>
              <a:ext cx="603504" cy="603504"/>
            </a:xfrm>
            <a:prstGeom prst="rect">
              <a:avLst/>
            </a:prstGeom>
          </p:spPr>
        </p:pic>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0212" y="3581400"/>
              <a:ext cx="603504" cy="603504"/>
            </a:xfrm>
            <a:prstGeom prst="rect">
              <a:avLst/>
            </a:prstGeom>
          </p:spPr>
        </p:pic>
      </p:grpSp>
      <p:grpSp>
        <p:nvGrpSpPr>
          <p:cNvPr id="34" name="Group 33"/>
          <p:cNvGrpSpPr/>
          <p:nvPr/>
        </p:nvGrpSpPr>
        <p:grpSpPr>
          <a:xfrm>
            <a:off x="1141192" y="1622525"/>
            <a:ext cx="6679169" cy="1096444"/>
            <a:chOff x="1598612" y="1456831"/>
            <a:chExt cx="9067800" cy="1356626"/>
          </a:xfrm>
        </p:grpSpPr>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t="42670" b="42670"/>
            <a:stretch/>
          </p:blipFill>
          <p:spPr>
            <a:xfrm>
              <a:off x="2122683" y="2459761"/>
              <a:ext cx="429539" cy="62988"/>
            </a:xfrm>
            <a:prstGeom prst="rect">
              <a:avLst/>
            </a:prstGeom>
          </p:spPr>
        </p:pic>
        <p:pic>
          <p:nvPicPr>
            <p:cNvPr id="36" name="Picture 35"/>
            <p:cNvPicPr>
              <a:picLocks noChangeAspect="1"/>
            </p:cNvPicPr>
            <p:nvPr/>
          </p:nvPicPr>
          <p:blipFill rotWithShape="1">
            <a:blip r:embed="rId8" cstate="print">
              <a:extLst>
                <a:ext uri="{28A0092B-C50C-407E-A947-70E740481C1C}">
                  <a14:useLocalDpi xmlns:a14="http://schemas.microsoft.com/office/drawing/2010/main" val="0"/>
                </a:ext>
              </a:extLst>
            </a:blip>
            <a:srcRect t="21192" b="21872"/>
            <a:stretch/>
          </p:blipFill>
          <p:spPr>
            <a:xfrm>
              <a:off x="2122682" y="1972269"/>
              <a:ext cx="429540" cy="244626"/>
            </a:xfrm>
            <a:prstGeom prst="rect">
              <a:avLst/>
            </a:prstGeom>
          </p:spPr>
        </p:pic>
        <p:pic>
          <p:nvPicPr>
            <p:cNvPr id="37" name="Picture 36"/>
            <p:cNvPicPr>
              <a:picLocks noChangeAspect="1"/>
            </p:cNvPicPr>
            <p:nvPr/>
          </p:nvPicPr>
          <p:blipFill rotWithShape="1">
            <a:blip r:embed="rId9" cstate="print">
              <a:extLst>
                <a:ext uri="{28A0092B-C50C-407E-A947-70E740481C1C}">
                  <a14:useLocalDpi xmlns:a14="http://schemas.microsoft.com/office/drawing/2010/main" val="0"/>
                </a:ext>
              </a:extLst>
            </a:blip>
            <a:srcRect l="6464" t="6361" r="5917" b="6361"/>
            <a:stretch/>
          </p:blipFill>
          <p:spPr>
            <a:xfrm>
              <a:off x="2210891" y="1477199"/>
              <a:ext cx="253123" cy="252204"/>
            </a:xfrm>
            <a:prstGeom prst="ellipse">
              <a:avLst/>
            </a:prstGeom>
          </p:spPr>
        </p:pic>
        <p:pic>
          <p:nvPicPr>
            <p:cNvPr id="38" name="Picture 37"/>
            <p:cNvPicPr>
              <a:picLocks noChangeAspect="1"/>
            </p:cNvPicPr>
            <p:nvPr/>
          </p:nvPicPr>
          <p:blipFill rotWithShape="1">
            <a:blip r:embed="rId8" cstate="print">
              <a:extLst>
                <a:ext uri="{28A0092B-C50C-407E-A947-70E740481C1C}">
                  <a14:useLocalDpi xmlns:a14="http://schemas.microsoft.com/office/drawing/2010/main" val="0"/>
                </a:ext>
              </a:extLst>
            </a:blip>
            <a:srcRect t="21192" b="21872"/>
            <a:stretch/>
          </p:blipFill>
          <p:spPr>
            <a:xfrm>
              <a:off x="2832360" y="1972269"/>
              <a:ext cx="429540" cy="244626"/>
            </a:xfrm>
            <a:prstGeom prst="rect">
              <a:avLst/>
            </a:prstGeom>
          </p:spPr>
        </p:pic>
        <p:pic>
          <p:nvPicPr>
            <p:cNvPr id="39" name="Picture 38"/>
            <p:cNvPicPr>
              <a:picLocks noChangeAspect="1"/>
            </p:cNvPicPr>
            <p:nvPr/>
          </p:nvPicPr>
          <p:blipFill rotWithShape="1">
            <a:blip r:embed="rId7" cstate="print">
              <a:extLst>
                <a:ext uri="{28A0092B-C50C-407E-A947-70E740481C1C}">
                  <a14:useLocalDpi xmlns:a14="http://schemas.microsoft.com/office/drawing/2010/main" val="0"/>
                </a:ext>
              </a:extLst>
            </a:blip>
            <a:srcRect t="42670" b="42670"/>
            <a:stretch/>
          </p:blipFill>
          <p:spPr>
            <a:xfrm>
              <a:off x="2832361" y="2459761"/>
              <a:ext cx="429539" cy="62988"/>
            </a:xfrm>
            <a:prstGeom prst="rect">
              <a:avLst/>
            </a:prstGeom>
          </p:spPr>
        </p:pic>
        <p:pic>
          <p:nvPicPr>
            <p:cNvPr id="40" name="Picture 39"/>
            <p:cNvPicPr>
              <a:picLocks noChangeAspect="1"/>
            </p:cNvPicPr>
            <p:nvPr/>
          </p:nvPicPr>
          <p:blipFill rotWithShape="1">
            <a:blip r:embed="rId9" cstate="print">
              <a:extLst>
                <a:ext uri="{28A0092B-C50C-407E-A947-70E740481C1C}">
                  <a14:useLocalDpi xmlns:a14="http://schemas.microsoft.com/office/drawing/2010/main" val="0"/>
                </a:ext>
              </a:extLst>
            </a:blip>
            <a:srcRect l="6464" t="6361" r="5917" b="6361"/>
            <a:stretch/>
          </p:blipFill>
          <p:spPr>
            <a:xfrm>
              <a:off x="2920569" y="1477199"/>
              <a:ext cx="253123" cy="252204"/>
            </a:xfrm>
            <a:prstGeom prst="ellipse">
              <a:avLst/>
            </a:prstGeom>
          </p:spPr>
        </p:pic>
        <p:cxnSp>
          <p:nvCxnSpPr>
            <p:cNvPr id="41" name="Straight Connector 40"/>
            <p:cNvCxnSpPr>
              <a:stCxn id="35" idx="0"/>
              <a:endCxn id="36" idx="2"/>
            </p:cNvCxnSpPr>
            <p:nvPr/>
          </p:nvCxnSpPr>
          <p:spPr>
            <a:xfrm flipH="1" flipV="1">
              <a:off x="2337452" y="221689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0"/>
              <a:endCxn id="37" idx="4"/>
            </p:cNvCxnSpPr>
            <p:nvPr/>
          </p:nvCxnSpPr>
          <p:spPr>
            <a:xfrm flipV="1">
              <a:off x="2337452" y="1729403"/>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0"/>
              <a:endCxn id="40" idx="4"/>
            </p:cNvCxnSpPr>
            <p:nvPr/>
          </p:nvCxnSpPr>
          <p:spPr>
            <a:xfrm flipV="1">
              <a:off x="3047130" y="1729403"/>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0"/>
              <a:endCxn id="40" idx="4"/>
            </p:cNvCxnSpPr>
            <p:nvPr/>
          </p:nvCxnSpPr>
          <p:spPr>
            <a:xfrm flipV="1">
              <a:off x="2337452" y="1729403"/>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0"/>
              <a:endCxn id="37" idx="4"/>
            </p:cNvCxnSpPr>
            <p:nvPr/>
          </p:nvCxnSpPr>
          <p:spPr>
            <a:xfrm flipH="1" flipV="1">
              <a:off x="2337453" y="1729403"/>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5" idx="0"/>
              <a:endCxn id="38" idx="2"/>
            </p:cNvCxnSpPr>
            <p:nvPr/>
          </p:nvCxnSpPr>
          <p:spPr>
            <a:xfrm flipV="1">
              <a:off x="2337453" y="2216895"/>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9" idx="0"/>
              <a:endCxn id="38" idx="2"/>
            </p:cNvCxnSpPr>
            <p:nvPr/>
          </p:nvCxnSpPr>
          <p:spPr>
            <a:xfrm flipH="1" flipV="1">
              <a:off x="3047130" y="221689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0"/>
              <a:endCxn id="36" idx="2"/>
            </p:cNvCxnSpPr>
            <p:nvPr/>
          </p:nvCxnSpPr>
          <p:spPr>
            <a:xfrm flipH="1" flipV="1">
              <a:off x="2337452" y="2216895"/>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rotWithShape="1">
            <a:blip r:embed="rId7" cstate="print">
              <a:extLst>
                <a:ext uri="{28A0092B-C50C-407E-A947-70E740481C1C}">
                  <a14:useLocalDpi xmlns:a14="http://schemas.microsoft.com/office/drawing/2010/main" val="0"/>
                </a:ext>
              </a:extLst>
            </a:blip>
            <a:srcRect t="42670" b="42670"/>
            <a:stretch/>
          </p:blipFill>
          <p:spPr>
            <a:xfrm>
              <a:off x="9003124" y="2439393"/>
              <a:ext cx="429539" cy="62988"/>
            </a:xfrm>
            <a:prstGeom prst="rect">
              <a:avLst/>
            </a:prstGeom>
          </p:spPr>
        </p:pic>
        <p:pic>
          <p:nvPicPr>
            <p:cNvPr id="50" name="Picture 49"/>
            <p:cNvPicPr>
              <a:picLocks noChangeAspect="1"/>
            </p:cNvPicPr>
            <p:nvPr/>
          </p:nvPicPr>
          <p:blipFill rotWithShape="1">
            <a:blip r:embed="rId8" cstate="print">
              <a:extLst>
                <a:ext uri="{28A0092B-C50C-407E-A947-70E740481C1C}">
                  <a14:useLocalDpi xmlns:a14="http://schemas.microsoft.com/office/drawing/2010/main" val="0"/>
                </a:ext>
              </a:extLst>
            </a:blip>
            <a:srcRect t="21192" b="21872"/>
            <a:stretch/>
          </p:blipFill>
          <p:spPr>
            <a:xfrm>
              <a:off x="9003123" y="1951901"/>
              <a:ext cx="429540" cy="244626"/>
            </a:xfrm>
            <a:prstGeom prst="rect">
              <a:avLst/>
            </a:prstGeom>
          </p:spPr>
        </p:pic>
        <p:pic>
          <p:nvPicPr>
            <p:cNvPr id="51" name="Picture 50"/>
            <p:cNvPicPr>
              <a:picLocks noChangeAspect="1"/>
            </p:cNvPicPr>
            <p:nvPr/>
          </p:nvPicPr>
          <p:blipFill rotWithShape="1">
            <a:blip r:embed="rId9" cstate="print">
              <a:extLst>
                <a:ext uri="{28A0092B-C50C-407E-A947-70E740481C1C}">
                  <a14:useLocalDpi xmlns:a14="http://schemas.microsoft.com/office/drawing/2010/main" val="0"/>
                </a:ext>
              </a:extLst>
            </a:blip>
            <a:srcRect l="6464" t="6361" r="5917" b="6361"/>
            <a:stretch/>
          </p:blipFill>
          <p:spPr>
            <a:xfrm>
              <a:off x="9091332" y="1456831"/>
              <a:ext cx="253123" cy="252204"/>
            </a:xfrm>
            <a:prstGeom prst="ellipse">
              <a:avLst/>
            </a:prstGeom>
          </p:spPr>
        </p:pic>
        <p:pic>
          <p:nvPicPr>
            <p:cNvPr id="52" name="Picture 51"/>
            <p:cNvPicPr>
              <a:picLocks noChangeAspect="1"/>
            </p:cNvPicPr>
            <p:nvPr/>
          </p:nvPicPr>
          <p:blipFill rotWithShape="1">
            <a:blip r:embed="rId8" cstate="print">
              <a:extLst>
                <a:ext uri="{28A0092B-C50C-407E-A947-70E740481C1C}">
                  <a14:useLocalDpi xmlns:a14="http://schemas.microsoft.com/office/drawing/2010/main" val="0"/>
                </a:ext>
              </a:extLst>
            </a:blip>
            <a:srcRect t="21192" b="21872"/>
            <a:stretch/>
          </p:blipFill>
          <p:spPr>
            <a:xfrm>
              <a:off x="9712801" y="1951901"/>
              <a:ext cx="429540" cy="244626"/>
            </a:xfrm>
            <a:prstGeom prst="rect">
              <a:avLst/>
            </a:prstGeom>
          </p:spPr>
        </p:pic>
        <p:pic>
          <p:nvPicPr>
            <p:cNvPr id="53" name="Picture 52"/>
            <p:cNvPicPr>
              <a:picLocks noChangeAspect="1"/>
            </p:cNvPicPr>
            <p:nvPr/>
          </p:nvPicPr>
          <p:blipFill rotWithShape="1">
            <a:blip r:embed="rId7" cstate="print">
              <a:extLst>
                <a:ext uri="{28A0092B-C50C-407E-A947-70E740481C1C}">
                  <a14:useLocalDpi xmlns:a14="http://schemas.microsoft.com/office/drawing/2010/main" val="0"/>
                </a:ext>
              </a:extLst>
            </a:blip>
            <a:srcRect t="42670" b="42670"/>
            <a:stretch/>
          </p:blipFill>
          <p:spPr>
            <a:xfrm>
              <a:off x="9712802" y="2439393"/>
              <a:ext cx="429539" cy="62988"/>
            </a:xfrm>
            <a:prstGeom prst="rect">
              <a:avLst/>
            </a:prstGeom>
          </p:spPr>
        </p:pic>
        <p:pic>
          <p:nvPicPr>
            <p:cNvPr id="54" name="Picture 53"/>
            <p:cNvPicPr>
              <a:picLocks noChangeAspect="1"/>
            </p:cNvPicPr>
            <p:nvPr/>
          </p:nvPicPr>
          <p:blipFill rotWithShape="1">
            <a:blip r:embed="rId9" cstate="print">
              <a:extLst>
                <a:ext uri="{28A0092B-C50C-407E-A947-70E740481C1C}">
                  <a14:useLocalDpi xmlns:a14="http://schemas.microsoft.com/office/drawing/2010/main" val="0"/>
                </a:ext>
              </a:extLst>
            </a:blip>
            <a:srcRect l="6464" t="6361" r="5917" b="6361"/>
            <a:stretch/>
          </p:blipFill>
          <p:spPr>
            <a:xfrm>
              <a:off x="9801010" y="1456831"/>
              <a:ext cx="253123" cy="252204"/>
            </a:xfrm>
            <a:prstGeom prst="ellipse">
              <a:avLst/>
            </a:prstGeom>
          </p:spPr>
        </p:pic>
        <p:cxnSp>
          <p:nvCxnSpPr>
            <p:cNvPr id="55" name="Straight Connector 54"/>
            <p:cNvCxnSpPr>
              <a:stCxn id="49" idx="0"/>
              <a:endCxn id="50" idx="2"/>
            </p:cNvCxnSpPr>
            <p:nvPr/>
          </p:nvCxnSpPr>
          <p:spPr>
            <a:xfrm flipH="1" flipV="1">
              <a:off x="9217893" y="2196527"/>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0" idx="0"/>
              <a:endCxn id="51" idx="4"/>
            </p:cNvCxnSpPr>
            <p:nvPr/>
          </p:nvCxnSpPr>
          <p:spPr>
            <a:xfrm flipV="1">
              <a:off x="9217893" y="170903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2" idx="0"/>
              <a:endCxn id="54" idx="4"/>
            </p:cNvCxnSpPr>
            <p:nvPr/>
          </p:nvCxnSpPr>
          <p:spPr>
            <a:xfrm flipV="1">
              <a:off x="9927571" y="170903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0" idx="0"/>
              <a:endCxn id="54" idx="4"/>
            </p:cNvCxnSpPr>
            <p:nvPr/>
          </p:nvCxnSpPr>
          <p:spPr>
            <a:xfrm flipV="1">
              <a:off x="9217893" y="1709035"/>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2" idx="0"/>
              <a:endCxn id="51" idx="4"/>
            </p:cNvCxnSpPr>
            <p:nvPr/>
          </p:nvCxnSpPr>
          <p:spPr>
            <a:xfrm flipH="1" flipV="1">
              <a:off x="9217894" y="1709035"/>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9" idx="0"/>
              <a:endCxn id="52" idx="2"/>
            </p:cNvCxnSpPr>
            <p:nvPr/>
          </p:nvCxnSpPr>
          <p:spPr>
            <a:xfrm flipV="1">
              <a:off x="9217894" y="2196527"/>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3" idx="0"/>
              <a:endCxn id="52" idx="2"/>
            </p:cNvCxnSpPr>
            <p:nvPr/>
          </p:nvCxnSpPr>
          <p:spPr>
            <a:xfrm flipH="1" flipV="1">
              <a:off x="9927571" y="2196527"/>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3" idx="0"/>
              <a:endCxn id="50" idx="2"/>
            </p:cNvCxnSpPr>
            <p:nvPr/>
          </p:nvCxnSpPr>
          <p:spPr>
            <a:xfrm flipH="1" flipV="1">
              <a:off x="9217893" y="2196527"/>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3" name="Picture 8" descr="ICON_Server_flat_Q408.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98612" y="2586749"/>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8" descr="ICON_Server_flat_Q408.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2360" y="2588670"/>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8" descr="ICON_Server_flat_Q408.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9053" y="2564265"/>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 descr="ICON_Server_flat_Q408.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12801" y="2566186"/>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 name="TextBox 66"/>
          <p:cNvSpPr txBox="1"/>
          <p:nvPr/>
        </p:nvSpPr>
        <p:spPr>
          <a:xfrm>
            <a:off x="2026640" y="1040629"/>
            <a:ext cx="1066800" cy="276999"/>
          </a:xfrm>
          <a:prstGeom prst="rect">
            <a:avLst/>
          </a:prstGeom>
          <a:noFill/>
        </p:spPr>
        <p:txBody>
          <a:bodyPr wrap="square">
            <a:spAutoFit/>
          </a:bodyPr>
          <a:lstStyle/>
          <a:p>
            <a:pPr algn="ctr">
              <a:defRPr/>
            </a:pPr>
            <a:r>
              <a:rPr lang="en-US" sz="1200" b="1" dirty="0">
                <a:solidFill>
                  <a:srgbClr val="FF0000"/>
                </a:solidFill>
                <a:ea typeface="ＭＳ Ｐゴシック" charset="0"/>
                <a:cs typeface="ＭＳ Ｐゴシック" charset="0"/>
              </a:rPr>
              <a:t>SSL</a:t>
            </a:r>
          </a:p>
        </p:txBody>
      </p:sp>
      <p:sp>
        <p:nvSpPr>
          <p:cNvPr id="68" name="TextBox 67"/>
          <p:cNvSpPr txBox="1"/>
          <p:nvPr/>
        </p:nvSpPr>
        <p:spPr>
          <a:xfrm>
            <a:off x="6057108" y="1038695"/>
            <a:ext cx="1066800" cy="276999"/>
          </a:xfrm>
          <a:prstGeom prst="rect">
            <a:avLst/>
          </a:prstGeom>
          <a:noFill/>
        </p:spPr>
        <p:txBody>
          <a:bodyPr wrap="square">
            <a:spAutoFit/>
          </a:bodyPr>
          <a:lstStyle/>
          <a:p>
            <a:pPr algn="ctr">
              <a:defRPr/>
            </a:pPr>
            <a:r>
              <a:rPr lang="en-US" sz="1200" b="1" dirty="0">
                <a:solidFill>
                  <a:srgbClr val="FF0000"/>
                </a:solidFill>
                <a:ea typeface="ＭＳ Ｐゴシック" charset="0"/>
                <a:cs typeface="ＭＳ Ｐゴシック" charset="0"/>
              </a:rPr>
              <a:t>SSL</a:t>
            </a:r>
          </a:p>
        </p:txBody>
      </p:sp>
      <p:grpSp>
        <p:nvGrpSpPr>
          <p:cNvPr id="69" name="Group 68"/>
          <p:cNvGrpSpPr/>
          <p:nvPr/>
        </p:nvGrpSpPr>
        <p:grpSpPr>
          <a:xfrm>
            <a:off x="1879600" y="719530"/>
            <a:ext cx="5210100" cy="896868"/>
            <a:chOff x="2589212" y="814018"/>
            <a:chExt cx="7086602" cy="896868"/>
          </a:xfrm>
        </p:grpSpPr>
        <p:sp>
          <p:nvSpPr>
            <p:cNvPr id="70" name="Freeform 69"/>
            <p:cNvSpPr/>
            <p:nvPr/>
          </p:nvSpPr>
          <p:spPr>
            <a:xfrm rot="5400000">
              <a:off x="3772479" y="-157223"/>
              <a:ext cx="540798" cy="2907332"/>
            </a:xfrm>
            <a:custGeom>
              <a:avLst/>
              <a:gdLst>
                <a:gd name="connsiteX0" fmla="*/ 0 w 540798"/>
                <a:gd name="connsiteY0" fmla="*/ 2474550 h 2474550"/>
                <a:gd name="connsiteX1" fmla="*/ 0 w 540798"/>
                <a:gd name="connsiteY1" fmla="*/ 2326058 h 2474550"/>
                <a:gd name="connsiteX2" fmla="*/ 0 w 540798"/>
                <a:gd name="connsiteY2" fmla="*/ 0 h 2474550"/>
                <a:gd name="connsiteX3" fmla="*/ 136818 w 540798"/>
                <a:gd name="connsiteY3" fmla="*/ 0 h 2474550"/>
                <a:gd name="connsiteX4" fmla="*/ 136818 w 540798"/>
                <a:gd name="connsiteY4" fmla="*/ 2326058 h 2474550"/>
                <a:gd name="connsiteX5" fmla="*/ 540798 w 540798"/>
                <a:gd name="connsiteY5" fmla="*/ 2326058 h 2474550"/>
                <a:gd name="connsiteX6" fmla="*/ 540798 w 540798"/>
                <a:gd name="connsiteY6" fmla="*/ 2474550 h 2474550"/>
                <a:gd name="connsiteX7" fmla="*/ 136818 w 540798"/>
                <a:gd name="connsiteY7" fmla="*/ 2474550 h 247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98" h="2474550">
                  <a:moveTo>
                    <a:pt x="0" y="2474550"/>
                  </a:moveTo>
                  <a:lnTo>
                    <a:pt x="0" y="2326058"/>
                  </a:lnTo>
                  <a:lnTo>
                    <a:pt x="0" y="0"/>
                  </a:lnTo>
                  <a:lnTo>
                    <a:pt x="136818" y="0"/>
                  </a:lnTo>
                  <a:lnTo>
                    <a:pt x="136818" y="2326058"/>
                  </a:lnTo>
                  <a:lnTo>
                    <a:pt x="540798" y="2326058"/>
                  </a:lnTo>
                  <a:lnTo>
                    <a:pt x="540798" y="2474550"/>
                  </a:lnTo>
                  <a:lnTo>
                    <a:pt x="136818" y="2474550"/>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Freeform 70"/>
            <p:cNvSpPr/>
            <p:nvPr/>
          </p:nvSpPr>
          <p:spPr>
            <a:xfrm rot="16200000" flipH="1">
              <a:off x="7917587" y="-198104"/>
              <a:ext cx="540798" cy="2975657"/>
            </a:xfrm>
            <a:custGeom>
              <a:avLst/>
              <a:gdLst>
                <a:gd name="connsiteX0" fmla="*/ 0 w 540798"/>
                <a:gd name="connsiteY0" fmla="*/ 2474550 h 2474550"/>
                <a:gd name="connsiteX1" fmla="*/ 0 w 540798"/>
                <a:gd name="connsiteY1" fmla="*/ 2326058 h 2474550"/>
                <a:gd name="connsiteX2" fmla="*/ 0 w 540798"/>
                <a:gd name="connsiteY2" fmla="*/ 0 h 2474550"/>
                <a:gd name="connsiteX3" fmla="*/ 136818 w 540798"/>
                <a:gd name="connsiteY3" fmla="*/ 0 h 2474550"/>
                <a:gd name="connsiteX4" fmla="*/ 136818 w 540798"/>
                <a:gd name="connsiteY4" fmla="*/ 2326058 h 2474550"/>
                <a:gd name="connsiteX5" fmla="*/ 540798 w 540798"/>
                <a:gd name="connsiteY5" fmla="*/ 2326058 h 2474550"/>
                <a:gd name="connsiteX6" fmla="*/ 540798 w 540798"/>
                <a:gd name="connsiteY6" fmla="*/ 2474550 h 2474550"/>
                <a:gd name="connsiteX7" fmla="*/ 136818 w 540798"/>
                <a:gd name="connsiteY7" fmla="*/ 2474550 h 247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98" h="2474550">
                  <a:moveTo>
                    <a:pt x="0" y="2474550"/>
                  </a:moveTo>
                  <a:lnTo>
                    <a:pt x="0" y="2326058"/>
                  </a:lnTo>
                  <a:lnTo>
                    <a:pt x="0" y="0"/>
                  </a:lnTo>
                  <a:lnTo>
                    <a:pt x="136818" y="0"/>
                  </a:lnTo>
                  <a:lnTo>
                    <a:pt x="136818" y="2326058"/>
                  </a:lnTo>
                  <a:lnTo>
                    <a:pt x="540798" y="2326058"/>
                  </a:lnTo>
                  <a:lnTo>
                    <a:pt x="540798" y="2474550"/>
                  </a:lnTo>
                  <a:lnTo>
                    <a:pt x="136818" y="2474550"/>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Cloud 71"/>
            <p:cNvSpPr/>
            <p:nvPr/>
          </p:nvSpPr>
          <p:spPr>
            <a:xfrm>
              <a:off x="4932977" y="814018"/>
              <a:ext cx="2598116" cy="896868"/>
            </a:xfrm>
            <a:prstGeom prst="cloud">
              <a:avLst/>
            </a:prstGeom>
            <a:gradFill>
              <a:gsLst>
                <a:gs pos="0">
                  <a:schemeClr val="accent1">
                    <a:lumMod val="20000"/>
                    <a:lumOff val="80000"/>
                  </a:schemeClr>
                </a:gs>
                <a:gs pos="80000">
                  <a:schemeClr val="accent2">
                    <a:lumMod val="40000"/>
                    <a:lumOff val="60000"/>
                  </a:schemeClr>
                </a:gs>
                <a:gs pos="100000">
                  <a:schemeClr val="bg2">
                    <a:lumMod val="20000"/>
                    <a:lumOff val="8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rPr>
                <a:t>L3 Network</a:t>
              </a:r>
            </a:p>
          </p:txBody>
        </p:sp>
      </p:grpSp>
      <p:grpSp>
        <p:nvGrpSpPr>
          <p:cNvPr id="73" name="Group 72"/>
          <p:cNvGrpSpPr/>
          <p:nvPr/>
        </p:nvGrpSpPr>
        <p:grpSpPr>
          <a:xfrm>
            <a:off x="2032002" y="3029717"/>
            <a:ext cx="1524000" cy="611699"/>
            <a:chOff x="2741612" y="3124200"/>
            <a:chExt cx="1524000" cy="611699"/>
          </a:xfrm>
        </p:grpSpPr>
        <p:pic>
          <p:nvPicPr>
            <p:cNvPr id="74" name="NSX VP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41612" y="3124200"/>
              <a:ext cx="611699" cy="611699"/>
            </a:xfrm>
            <a:prstGeom prst="rect">
              <a:avLst/>
            </a:prstGeom>
          </p:spPr>
        </p:pic>
        <p:sp>
          <p:nvSpPr>
            <p:cNvPr id="75" name="TextBox 74"/>
            <p:cNvSpPr txBox="1"/>
            <p:nvPr/>
          </p:nvSpPr>
          <p:spPr>
            <a:xfrm>
              <a:off x="3351212" y="3200400"/>
              <a:ext cx="914400" cy="239245"/>
            </a:xfrm>
            <a:prstGeom prst="rect">
              <a:avLst/>
            </a:prstGeom>
            <a:noFill/>
          </p:spPr>
          <p:txBody>
            <a:bodyPr wrap="none" lIns="0" tIns="0" rIns="0" bIns="0" rtlCol="0">
              <a:noAutofit/>
            </a:bodyPr>
            <a:lstStyle/>
            <a:p>
              <a:pPr>
                <a:lnSpc>
                  <a:spcPct val="90000"/>
                </a:lnSpc>
              </a:pPr>
              <a:r>
                <a:rPr lang="en-US" sz="1400" dirty="0">
                  <a:solidFill>
                    <a:schemeClr val="tx2"/>
                  </a:solidFill>
                </a:rPr>
                <a:t>L2VPN Client</a:t>
              </a:r>
            </a:p>
          </p:txBody>
        </p:sp>
      </p:grpSp>
      <p:grpSp>
        <p:nvGrpSpPr>
          <p:cNvPr id="76" name="Group 75"/>
          <p:cNvGrpSpPr/>
          <p:nvPr/>
        </p:nvGrpSpPr>
        <p:grpSpPr>
          <a:xfrm>
            <a:off x="5070975" y="3029717"/>
            <a:ext cx="1712924" cy="611699"/>
            <a:chOff x="7660187" y="3124200"/>
            <a:chExt cx="1712924" cy="611699"/>
          </a:xfrm>
        </p:grpSpPr>
        <p:pic>
          <p:nvPicPr>
            <p:cNvPr id="77" name="NSX VPN"/>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61412" y="3124200"/>
              <a:ext cx="611699" cy="611699"/>
            </a:xfrm>
            <a:prstGeom prst="rect">
              <a:avLst/>
            </a:prstGeom>
          </p:spPr>
        </p:pic>
        <p:sp>
          <p:nvSpPr>
            <p:cNvPr id="78" name="TextBox 77"/>
            <p:cNvSpPr txBox="1"/>
            <p:nvPr/>
          </p:nvSpPr>
          <p:spPr>
            <a:xfrm>
              <a:off x="7660187" y="3233400"/>
              <a:ext cx="914400" cy="239245"/>
            </a:xfrm>
            <a:prstGeom prst="rect">
              <a:avLst/>
            </a:prstGeom>
            <a:noFill/>
          </p:spPr>
          <p:txBody>
            <a:bodyPr wrap="none" lIns="0" tIns="0" rIns="0" bIns="0" rtlCol="0">
              <a:noAutofit/>
            </a:bodyPr>
            <a:lstStyle/>
            <a:p>
              <a:pPr>
                <a:lnSpc>
                  <a:spcPct val="90000"/>
                </a:lnSpc>
              </a:pPr>
              <a:r>
                <a:rPr lang="en-US" sz="1400" dirty="0">
                  <a:solidFill>
                    <a:schemeClr val="tx2"/>
                  </a:solidFill>
                </a:rPr>
                <a:t>L2VPN Server</a:t>
              </a:r>
            </a:p>
          </p:txBody>
        </p:sp>
      </p:grpSp>
      <p:grpSp>
        <p:nvGrpSpPr>
          <p:cNvPr id="95" name="Group 94"/>
          <p:cNvGrpSpPr/>
          <p:nvPr/>
        </p:nvGrpSpPr>
        <p:grpSpPr>
          <a:xfrm>
            <a:off x="144715" y="4932649"/>
            <a:ext cx="2950910" cy="801543"/>
            <a:chOff x="854327" y="5027132"/>
            <a:chExt cx="2950910" cy="801543"/>
          </a:xfrm>
        </p:grpSpPr>
        <p:cxnSp>
          <p:nvCxnSpPr>
            <p:cNvPr id="96" name="Straight Connector 95"/>
            <p:cNvCxnSpPr/>
            <p:nvPr/>
          </p:nvCxnSpPr>
          <p:spPr bwMode="auto">
            <a:xfrm>
              <a:off x="1479549" y="5661798"/>
              <a:ext cx="2325688" cy="11927"/>
            </a:xfrm>
            <a:prstGeom prst="line">
              <a:avLst/>
            </a:prstGeom>
            <a:solidFill>
              <a:srgbClr val="0095D3"/>
            </a:solidFill>
            <a:ln w="28575" cap="flat" cmpd="sng" algn="ctr">
              <a:solidFill>
                <a:schemeClr val="accent1"/>
              </a:solidFill>
              <a:prstDash val="solid"/>
              <a:round/>
              <a:headEnd type="none" w="med" len="med"/>
              <a:tailEnd type="none" w="med" len="med"/>
            </a:ln>
            <a:effectLst/>
          </p:spPr>
        </p:cxnSp>
        <p:sp>
          <p:nvSpPr>
            <p:cNvPr id="97" name="Line 6"/>
            <p:cNvSpPr>
              <a:spLocks noChangeShapeType="1"/>
            </p:cNvSpPr>
            <p:nvPr/>
          </p:nvSpPr>
          <p:spPr bwMode="auto">
            <a:xfrm>
              <a:off x="2290059" y="5155337"/>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98" name="Rounded Rectangle 6"/>
            <p:cNvSpPr>
              <a:spLocks noChangeAspect="1"/>
            </p:cNvSpPr>
            <p:nvPr/>
          </p:nvSpPr>
          <p:spPr bwMode="auto">
            <a:xfrm>
              <a:off x="2020888" y="5027132"/>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VM1</a:t>
              </a:r>
            </a:p>
          </p:txBody>
        </p:sp>
        <p:sp>
          <p:nvSpPr>
            <p:cNvPr id="99" name="Rounded Rectangle 98"/>
            <p:cNvSpPr>
              <a:spLocks noChangeAspect="1"/>
            </p:cNvSpPr>
            <p:nvPr/>
          </p:nvSpPr>
          <p:spPr bwMode="auto">
            <a:xfrm>
              <a:off x="2239272" y="5528100"/>
              <a:ext cx="126967" cy="127000"/>
            </a:xfrm>
            <a:prstGeom prst="roundRect">
              <a:avLst>
                <a:gd name="adj" fmla="val 7841"/>
              </a:avLst>
            </a:prstGeom>
            <a:solidFill>
              <a:schemeClr val="accent1"/>
            </a:solidFill>
            <a:ln w="9525" cap="flat" cmpd="sng" algn="ctr">
              <a:solidFill>
                <a:schemeClr val="accent1"/>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00" name="Line 6"/>
            <p:cNvSpPr>
              <a:spLocks noChangeShapeType="1"/>
            </p:cNvSpPr>
            <p:nvPr/>
          </p:nvSpPr>
          <p:spPr bwMode="auto">
            <a:xfrm>
              <a:off x="3299682" y="5142637"/>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01" name="Rounded Rectangle 6"/>
            <p:cNvSpPr>
              <a:spLocks noChangeAspect="1"/>
            </p:cNvSpPr>
            <p:nvPr/>
          </p:nvSpPr>
          <p:spPr bwMode="auto">
            <a:xfrm>
              <a:off x="3076292" y="5027132"/>
              <a:ext cx="463176"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VM2</a:t>
              </a:r>
            </a:p>
          </p:txBody>
        </p:sp>
        <p:sp>
          <p:nvSpPr>
            <p:cNvPr id="102" name="Rounded Rectangle 101"/>
            <p:cNvSpPr>
              <a:spLocks noChangeAspect="1"/>
            </p:cNvSpPr>
            <p:nvPr/>
          </p:nvSpPr>
          <p:spPr bwMode="auto">
            <a:xfrm>
              <a:off x="3248895" y="5528100"/>
              <a:ext cx="126967" cy="127000"/>
            </a:xfrm>
            <a:prstGeom prst="roundRect">
              <a:avLst>
                <a:gd name="adj" fmla="val 7841"/>
              </a:avLst>
            </a:prstGeom>
            <a:solidFill>
              <a:schemeClr val="accent1"/>
            </a:solidFill>
            <a:ln w="9525" cap="flat" cmpd="sng" algn="ctr">
              <a:solidFill>
                <a:schemeClr val="accent1"/>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03" name="TextBox 102"/>
            <p:cNvSpPr txBox="1"/>
            <p:nvPr/>
          </p:nvSpPr>
          <p:spPr>
            <a:xfrm>
              <a:off x="854327" y="5105400"/>
              <a:ext cx="1143000" cy="723275"/>
            </a:xfrm>
            <a:prstGeom prst="rect">
              <a:avLst/>
            </a:prstGeom>
            <a:noFill/>
          </p:spPr>
          <p:txBody>
            <a:bodyPr wrap="square">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200</a:t>
              </a:r>
              <a:r>
                <a:rPr lang="en-US" sz="900" b="1" dirty="0">
                  <a:solidFill>
                    <a:srgbClr val="000000"/>
                  </a:solidFill>
                  <a:ea typeface="ＭＳ Ｐゴシック" charset="0"/>
                  <a:cs typeface="ＭＳ Ｐゴシック" charset="0"/>
                </a:rPr>
                <a:t> 172.16.20.0/24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20</a:t>
              </a:r>
              <a:endParaRPr lang="en-US" sz="900" dirty="0">
                <a:solidFill>
                  <a:srgbClr val="FF0000"/>
                </a:solidFill>
                <a:ea typeface="ＭＳ Ｐゴシック" charset="0"/>
                <a:cs typeface="ＭＳ Ｐゴシック" charset="0"/>
              </a:endParaRPr>
            </a:p>
            <a:p>
              <a:pPr algn="ctr">
                <a:defRPr/>
              </a:pPr>
              <a:endParaRPr lang="en-US" sz="1400" dirty="0">
                <a:solidFill>
                  <a:srgbClr val="000000"/>
                </a:solidFill>
                <a:ea typeface="ＭＳ Ｐゴシック" charset="0"/>
                <a:cs typeface="ＭＳ Ｐゴシック" charset="0"/>
              </a:endParaRPr>
            </a:p>
          </p:txBody>
        </p:sp>
      </p:grpSp>
      <p:grpSp>
        <p:nvGrpSpPr>
          <p:cNvPr id="119" name="Group 118"/>
          <p:cNvGrpSpPr/>
          <p:nvPr/>
        </p:nvGrpSpPr>
        <p:grpSpPr>
          <a:xfrm>
            <a:off x="5939398" y="4995265"/>
            <a:ext cx="3321686" cy="635611"/>
            <a:chOff x="8312710" y="5089748"/>
            <a:chExt cx="3321686" cy="635611"/>
          </a:xfrm>
        </p:grpSpPr>
        <p:grpSp>
          <p:nvGrpSpPr>
            <p:cNvPr id="120" name="Group 119"/>
            <p:cNvGrpSpPr/>
            <p:nvPr/>
          </p:nvGrpSpPr>
          <p:grpSpPr>
            <a:xfrm>
              <a:off x="8312710" y="5089748"/>
              <a:ext cx="2364268" cy="635611"/>
              <a:chOff x="8312710" y="5089748"/>
              <a:chExt cx="2364268" cy="635611"/>
            </a:xfrm>
          </p:grpSpPr>
          <p:sp>
            <p:nvSpPr>
              <p:cNvPr id="122" name="Line 6"/>
              <p:cNvSpPr>
                <a:spLocks noChangeShapeType="1"/>
              </p:cNvSpPr>
              <p:nvPr/>
            </p:nvSpPr>
            <p:spPr bwMode="auto">
              <a:xfrm>
                <a:off x="9301640" y="5207527"/>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23" name="Rounded Rectangle 6"/>
              <p:cNvSpPr>
                <a:spLocks noChangeAspect="1"/>
              </p:cNvSpPr>
              <p:nvPr/>
            </p:nvSpPr>
            <p:spPr bwMode="auto">
              <a:xfrm>
                <a:off x="9032470" y="5089748"/>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VM3</a:t>
                </a:r>
              </a:p>
            </p:txBody>
          </p:sp>
          <p:sp>
            <p:nvSpPr>
              <p:cNvPr id="124" name="Rounded Rectangle 123"/>
              <p:cNvSpPr>
                <a:spLocks noChangeAspect="1"/>
              </p:cNvSpPr>
              <p:nvPr/>
            </p:nvSpPr>
            <p:spPr bwMode="auto">
              <a:xfrm>
                <a:off x="9250854" y="5590716"/>
                <a:ext cx="126967" cy="127000"/>
              </a:xfrm>
              <a:prstGeom prst="roundRect">
                <a:avLst>
                  <a:gd name="adj" fmla="val 7841"/>
                </a:avLst>
              </a:prstGeom>
              <a:solidFill>
                <a:schemeClr val="accent3">
                  <a:lumMod val="75000"/>
                </a:schemeClr>
              </a:solidFill>
              <a:ln w="9525" cap="flat" cmpd="sng" algn="ctr">
                <a:solidFill>
                  <a:schemeClr val="accent3">
                    <a:lumMod val="75000"/>
                  </a:schemeClr>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25" name="Line 6"/>
              <p:cNvSpPr>
                <a:spLocks noChangeShapeType="1"/>
              </p:cNvSpPr>
              <p:nvPr/>
            </p:nvSpPr>
            <p:spPr bwMode="auto">
              <a:xfrm>
                <a:off x="10097382" y="5192334"/>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26" name="Rounded Rectangle 6"/>
              <p:cNvSpPr>
                <a:spLocks noChangeAspect="1"/>
              </p:cNvSpPr>
              <p:nvPr/>
            </p:nvSpPr>
            <p:spPr bwMode="auto">
              <a:xfrm>
                <a:off x="9828212" y="5108575"/>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VM4</a:t>
                </a:r>
              </a:p>
            </p:txBody>
          </p:sp>
          <p:sp>
            <p:nvSpPr>
              <p:cNvPr id="127" name="Rounded Rectangle 126"/>
              <p:cNvSpPr>
                <a:spLocks noChangeAspect="1"/>
              </p:cNvSpPr>
              <p:nvPr/>
            </p:nvSpPr>
            <p:spPr bwMode="auto">
              <a:xfrm>
                <a:off x="10046596" y="5581873"/>
                <a:ext cx="126967" cy="127000"/>
              </a:xfrm>
              <a:prstGeom prst="roundRect">
                <a:avLst>
                  <a:gd name="adj" fmla="val 7841"/>
                </a:avLst>
              </a:prstGeom>
              <a:solidFill>
                <a:schemeClr val="accent3">
                  <a:lumMod val="75000"/>
                </a:schemeClr>
              </a:solidFill>
              <a:ln w="9525" cap="flat" cmpd="sng" algn="ctr">
                <a:solidFill>
                  <a:schemeClr val="accent3">
                    <a:lumMod val="75000"/>
                  </a:schemeClr>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cxnSp>
            <p:nvCxnSpPr>
              <p:cNvPr id="128" name="Straight Connector 127"/>
              <p:cNvCxnSpPr/>
              <p:nvPr/>
            </p:nvCxnSpPr>
            <p:spPr bwMode="auto">
              <a:xfrm>
                <a:off x="8312710" y="5705765"/>
                <a:ext cx="2364268" cy="19594"/>
              </a:xfrm>
              <a:prstGeom prst="line">
                <a:avLst/>
              </a:prstGeom>
              <a:solidFill>
                <a:srgbClr val="0095D3"/>
              </a:solidFill>
              <a:ln w="28575" cap="flat" cmpd="sng" algn="ctr">
                <a:solidFill>
                  <a:schemeClr val="accent3">
                    <a:lumMod val="75000"/>
                  </a:schemeClr>
                </a:solidFill>
                <a:prstDash val="solid"/>
                <a:round/>
                <a:headEnd type="none" w="med" len="med"/>
                <a:tailEnd type="none" w="med" len="med"/>
              </a:ln>
              <a:effectLst/>
            </p:spPr>
          </p:cxnSp>
        </p:grpSp>
        <p:sp>
          <p:nvSpPr>
            <p:cNvPr id="121" name="TextBox 120"/>
            <p:cNvSpPr txBox="1"/>
            <p:nvPr/>
          </p:nvSpPr>
          <p:spPr>
            <a:xfrm>
              <a:off x="10133012" y="5105400"/>
              <a:ext cx="1501384" cy="507831"/>
            </a:xfrm>
            <a:prstGeom prst="rect">
              <a:avLst/>
            </a:prstGeom>
            <a:noFill/>
          </p:spPr>
          <p:txBody>
            <a:bodyPr>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2000</a:t>
              </a:r>
              <a:r>
                <a:rPr lang="en-US" sz="900" b="1" dirty="0">
                  <a:solidFill>
                    <a:srgbClr val="000000"/>
                  </a:solidFill>
                  <a:ea typeface="ＭＳ Ｐゴシック" charset="0"/>
                  <a:cs typeface="ＭＳ Ｐゴシック" charset="0"/>
                </a:rPr>
                <a:t/>
              </a:r>
              <a:br>
                <a:rPr lang="en-US" sz="900" b="1" dirty="0">
                  <a:solidFill>
                    <a:srgbClr val="000000"/>
                  </a:solidFill>
                  <a:ea typeface="ＭＳ Ｐゴシック" charset="0"/>
                  <a:cs typeface="ＭＳ Ｐゴシック" charset="0"/>
                </a:rPr>
              </a:br>
              <a:r>
                <a:rPr lang="en-US" sz="900" b="1" dirty="0">
                  <a:solidFill>
                    <a:srgbClr val="000000"/>
                  </a:solidFill>
                  <a:ea typeface="ＭＳ Ｐゴシック" charset="0"/>
                  <a:cs typeface="ＭＳ Ｐゴシック" charset="0"/>
                </a:rPr>
                <a:t>172.16.20.0/24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20</a:t>
              </a:r>
              <a:endParaRPr lang="en-US" sz="900" dirty="0">
                <a:solidFill>
                  <a:srgbClr val="FF0000"/>
                </a:solidFill>
                <a:ea typeface="ＭＳ Ｐゴシック" charset="0"/>
                <a:cs typeface="ＭＳ Ｐゴシック" charset="0"/>
              </a:endParaRPr>
            </a:p>
          </p:txBody>
        </p:sp>
      </p:grpSp>
      <p:cxnSp>
        <p:nvCxnSpPr>
          <p:cNvPr id="129" name="Straight Arrow Connector 128"/>
          <p:cNvCxnSpPr/>
          <p:nvPr/>
        </p:nvCxnSpPr>
        <p:spPr>
          <a:xfrm>
            <a:off x="2375431" y="3614002"/>
            <a:ext cx="533550" cy="406315"/>
          </a:xfrm>
          <a:prstGeom prst="straightConnector1">
            <a:avLst/>
          </a:prstGeom>
          <a:ln w="19050">
            <a:solidFill>
              <a:srgbClr val="F8981D"/>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6" idx="3"/>
          </p:cNvCxnSpPr>
          <p:nvPr/>
        </p:nvCxnSpPr>
        <p:spPr>
          <a:xfrm flipH="1">
            <a:off x="6139320" y="3651070"/>
            <a:ext cx="386132" cy="369247"/>
          </a:xfrm>
          <a:prstGeom prst="straightConnector1">
            <a:avLst/>
          </a:prstGeom>
          <a:ln w="19050">
            <a:solidFill>
              <a:srgbClr val="F8981D"/>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63" name="Group 162"/>
          <p:cNvGrpSpPr/>
          <p:nvPr/>
        </p:nvGrpSpPr>
        <p:grpSpPr>
          <a:xfrm>
            <a:off x="1853172" y="789286"/>
            <a:ext cx="5200466" cy="3464654"/>
            <a:chOff x="1853172" y="807574"/>
            <a:chExt cx="5200466" cy="3464654"/>
          </a:xfrm>
        </p:grpSpPr>
        <p:sp>
          <p:nvSpPr>
            <p:cNvPr id="154" name="Freeform 153"/>
            <p:cNvSpPr/>
            <p:nvPr/>
          </p:nvSpPr>
          <p:spPr bwMode="auto">
            <a:xfrm>
              <a:off x="1853172" y="807574"/>
              <a:ext cx="2880753" cy="3464098"/>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55" name="Freeform 154"/>
            <p:cNvSpPr/>
            <p:nvPr/>
          </p:nvSpPr>
          <p:spPr bwMode="auto">
            <a:xfrm>
              <a:off x="1929372" y="874249"/>
              <a:ext cx="2880753" cy="3338730"/>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60" name="Freeform 159"/>
            <p:cNvSpPr/>
            <p:nvPr/>
          </p:nvSpPr>
          <p:spPr bwMode="auto">
            <a:xfrm flipH="1">
              <a:off x="4560222" y="808130"/>
              <a:ext cx="2493416" cy="3464098"/>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61" name="Freeform 160"/>
            <p:cNvSpPr/>
            <p:nvPr/>
          </p:nvSpPr>
          <p:spPr bwMode="auto">
            <a:xfrm flipH="1">
              <a:off x="4487304" y="874805"/>
              <a:ext cx="2493416" cy="3345375"/>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grpSp>
      <p:grpSp>
        <p:nvGrpSpPr>
          <p:cNvPr id="104" name="Group 103"/>
          <p:cNvGrpSpPr/>
          <p:nvPr/>
        </p:nvGrpSpPr>
        <p:grpSpPr>
          <a:xfrm>
            <a:off x="4502440" y="3420237"/>
            <a:ext cx="4866998" cy="2183844"/>
            <a:chOff x="6875750" y="3514725"/>
            <a:chExt cx="4866998" cy="2183844"/>
          </a:xfrm>
        </p:grpSpPr>
        <p:sp>
          <p:nvSpPr>
            <p:cNvPr id="105" name="Line 6"/>
            <p:cNvSpPr>
              <a:spLocks noChangeShapeType="1"/>
            </p:cNvSpPr>
            <p:nvPr/>
          </p:nvSpPr>
          <p:spPr bwMode="auto">
            <a:xfrm>
              <a:off x="9581596" y="4519011"/>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06" name="Rounded Rectangle 6"/>
            <p:cNvSpPr>
              <a:spLocks noChangeAspect="1"/>
            </p:cNvSpPr>
            <p:nvPr/>
          </p:nvSpPr>
          <p:spPr bwMode="auto">
            <a:xfrm>
              <a:off x="9312426" y="4401232"/>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VM3</a:t>
              </a:r>
            </a:p>
          </p:txBody>
        </p:sp>
        <p:sp>
          <p:nvSpPr>
            <p:cNvPr id="107" name="Rounded Rectangle 106"/>
            <p:cNvSpPr>
              <a:spLocks noChangeAspect="1"/>
            </p:cNvSpPr>
            <p:nvPr/>
          </p:nvSpPr>
          <p:spPr bwMode="auto">
            <a:xfrm>
              <a:off x="9530810" y="4902200"/>
              <a:ext cx="126967" cy="127000"/>
            </a:xfrm>
            <a:prstGeom prst="roundRect">
              <a:avLst>
                <a:gd name="adj" fmla="val 7841"/>
              </a:avLst>
            </a:prstGeom>
            <a:solidFill>
              <a:schemeClr val="accent6"/>
            </a:solidFill>
            <a:ln w="9525" cap="flat" cmpd="sng" algn="ctr">
              <a:solidFill>
                <a:schemeClr val="accent6"/>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cxnSp>
          <p:nvCxnSpPr>
            <p:cNvPr id="108" name="Straight Connector 107"/>
            <p:cNvCxnSpPr/>
            <p:nvPr/>
          </p:nvCxnSpPr>
          <p:spPr bwMode="auto">
            <a:xfrm>
              <a:off x="8235472" y="5010832"/>
              <a:ext cx="2442616" cy="10359"/>
            </a:xfrm>
            <a:prstGeom prst="line">
              <a:avLst/>
            </a:prstGeom>
            <a:solidFill>
              <a:srgbClr val="0095D3"/>
            </a:solidFill>
            <a:ln w="28575" cap="flat" cmpd="sng" algn="ctr">
              <a:solidFill>
                <a:schemeClr val="accent6"/>
              </a:solidFill>
              <a:prstDash val="solid"/>
              <a:round/>
              <a:headEnd type="none" w="med" len="med"/>
              <a:tailEnd type="none" w="med" len="med"/>
            </a:ln>
            <a:effectLst/>
          </p:spPr>
        </p:cxnSp>
        <p:sp>
          <p:nvSpPr>
            <p:cNvPr id="109" name="Line 6"/>
            <p:cNvSpPr>
              <a:spLocks noChangeShapeType="1"/>
            </p:cNvSpPr>
            <p:nvPr/>
          </p:nvSpPr>
          <p:spPr bwMode="auto">
            <a:xfrm>
              <a:off x="10377338" y="4500643"/>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10" name="Rounded Rectangle 6"/>
            <p:cNvSpPr>
              <a:spLocks noChangeAspect="1"/>
            </p:cNvSpPr>
            <p:nvPr/>
          </p:nvSpPr>
          <p:spPr bwMode="auto">
            <a:xfrm>
              <a:off x="10108168" y="4416884"/>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VM4</a:t>
              </a:r>
            </a:p>
          </p:txBody>
        </p:sp>
        <p:sp>
          <p:nvSpPr>
            <p:cNvPr id="111" name="Rounded Rectangle 110"/>
            <p:cNvSpPr>
              <a:spLocks noChangeAspect="1"/>
            </p:cNvSpPr>
            <p:nvPr/>
          </p:nvSpPr>
          <p:spPr bwMode="auto">
            <a:xfrm>
              <a:off x="10326552" y="4883832"/>
              <a:ext cx="126967" cy="127000"/>
            </a:xfrm>
            <a:prstGeom prst="roundRect">
              <a:avLst>
                <a:gd name="adj" fmla="val 7841"/>
              </a:avLst>
            </a:prstGeom>
            <a:solidFill>
              <a:schemeClr val="accent6"/>
            </a:solidFill>
            <a:ln w="9525" cap="flat" cmpd="sng" algn="ctr">
              <a:solidFill>
                <a:schemeClr val="accent6"/>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12" name="TextBox 111"/>
            <p:cNvSpPr txBox="1"/>
            <p:nvPr/>
          </p:nvSpPr>
          <p:spPr>
            <a:xfrm>
              <a:off x="10241364" y="4495800"/>
              <a:ext cx="1501384" cy="507831"/>
            </a:xfrm>
            <a:prstGeom prst="rect">
              <a:avLst/>
            </a:prstGeom>
            <a:noFill/>
          </p:spPr>
          <p:txBody>
            <a:bodyPr>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1000</a:t>
              </a:r>
              <a:r>
                <a:rPr lang="en-US" sz="900" b="1" dirty="0">
                  <a:solidFill>
                    <a:srgbClr val="000000"/>
                  </a:solidFill>
                  <a:ea typeface="ＭＳ Ｐゴシック" charset="0"/>
                  <a:cs typeface="ＭＳ Ｐゴシック" charset="0"/>
                </a:rPr>
                <a:t/>
              </a:r>
              <a:br>
                <a:rPr lang="en-US" sz="900" b="1" dirty="0">
                  <a:solidFill>
                    <a:srgbClr val="000000"/>
                  </a:solidFill>
                  <a:ea typeface="ＭＳ Ｐゴシック" charset="0"/>
                  <a:cs typeface="ＭＳ Ｐゴシック" charset="0"/>
                </a:rPr>
              </a:br>
              <a:r>
                <a:rPr lang="en-US" sz="900" b="1" dirty="0">
                  <a:solidFill>
                    <a:srgbClr val="000000"/>
                  </a:solidFill>
                  <a:ea typeface="ＭＳ Ｐゴシック" charset="0"/>
                  <a:cs typeface="ＭＳ Ｐゴシック" charset="0"/>
                </a:rPr>
                <a:t>172.16.10.0/24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10</a:t>
              </a:r>
              <a:endParaRPr lang="en-US" sz="900" dirty="0">
                <a:solidFill>
                  <a:srgbClr val="FF0000"/>
                </a:solidFill>
                <a:ea typeface="ＭＳ Ｐゴシック" charset="0"/>
                <a:cs typeface="ＭＳ Ｐゴシック" charset="0"/>
              </a:endParaRPr>
            </a:p>
          </p:txBody>
        </p:sp>
        <p:sp>
          <p:nvSpPr>
            <p:cNvPr id="113" name="Line 6"/>
            <p:cNvSpPr>
              <a:spLocks noChangeShapeType="1"/>
            </p:cNvSpPr>
            <p:nvPr/>
          </p:nvSpPr>
          <p:spPr bwMode="auto">
            <a:xfrm>
              <a:off x="8301360" y="4633582"/>
              <a:ext cx="11348" cy="1064987"/>
            </a:xfrm>
            <a:prstGeom prst="line">
              <a:avLst/>
            </a:prstGeom>
            <a:noFill/>
            <a:ln w="28575">
              <a:solidFill>
                <a:schemeClr val="bg1">
                  <a:lumMod val="50000"/>
                </a:schemeClr>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pic>
          <p:nvPicPr>
            <p:cNvPr id="114" name="Picture 1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13824" y="3991999"/>
              <a:ext cx="594205" cy="594360"/>
            </a:xfrm>
            <a:prstGeom prst="rect">
              <a:avLst/>
            </a:prstGeom>
          </p:spPr>
        </p:pic>
        <p:sp>
          <p:nvSpPr>
            <p:cNvPr id="115" name="TextBox 114"/>
            <p:cNvSpPr txBox="1"/>
            <p:nvPr/>
          </p:nvSpPr>
          <p:spPr>
            <a:xfrm>
              <a:off x="6875750" y="3895725"/>
              <a:ext cx="1371600" cy="523220"/>
            </a:xfrm>
            <a:prstGeom prst="rect">
              <a:avLst/>
            </a:prstGeom>
            <a:noFill/>
          </p:spPr>
          <p:txBody>
            <a:bodyPr wrap="square">
              <a:spAutoFit/>
            </a:bodyPr>
            <a:lstStyle/>
            <a:p>
              <a:pPr algn="ctr">
                <a:defRPr/>
              </a:pPr>
              <a:r>
                <a:rPr lang="en-US" sz="1400" b="1" dirty="0">
                  <a:solidFill>
                    <a:srgbClr val="000000"/>
                  </a:solidFill>
                  <a:ea typeface="ＭＳ Ｐゴシック" charset="0"/>
                  <a:cs typeface="ＭＳ Ｐゴシック" charset="0"/>
                </a:rPr>
                <a:t>Site B NSX </a:t>
              </a:r>
              <a:br>
                <a:rPr lang="en-US" sz="1400" b="1" dirty="0">
                  <a:solidFill>
                    <a:srgbClr val="000000"/>
                  </a:solidFill>
                  <a:ea typeface="ＭＳ Ｐゴシック" charset="0"/>
                  <a:cs typeface="ＭＳ Ｐゴシック" charset="0"/>
                </a:rPr>
              </a:br>
              <a:r>
                <a:rPr lang="en-US" sz="1400" b="1" dirty="0">
                  <a:solidFill>
                    <a:srgbClr val="000000"/>
                  </a:solidFill>
                  <a:ea typeface="ＭＳ Ｐゴシック" charset="0"/>
                  <a:cs typeface="ＭＳ Ｐゴシック" charset="0"/>
                </a:rPr>
                <a:t>Edge GW</a:t>
              </a:r>
            </a:p>
          </p:txBody>
        </p:sp>
        <p:sp>
          <p:nvSpPr>
            <p:cNvPr id="116" name="TextBox 115"/>
            <p:cNvSpPr txBox="1"/>
            <p:nvPr/>
          </p:nvSpPr>
          <p:spPr>
            <a:xfrm>
              <a:off x="7389812" y="3514725"/>
              <a:ext cx="1508950" cy="461665"/>
            </a:xfrm>
            <a:prstGeom prst="rect">
              <a:avLst/>
            </a:prstGeom>
            <a:noFill/>
          </p:spPr>
          <p:txBody>
            <a:bodyPr wrap="square">
              <a:spAutoFit/>
            </a:bodyPr>
            <a:lstStyle/>
            <a:p>
              <a:pPr algn="ctr">
                <a:defRPr/>
              </a:pPr>
              <a:r>
                <a:rPr lang="en-US" sz="1000" b="1" dirty="0">
                  <a:solidFill>
                    <a:srgbClr val="000000"/>
                  </a:solidFill>
                  <a:ea typeface="ＭＳ Ｐゴシック" charset="0"/>
                  <a:cs typeface="ＭＳ Ｐゴシック" charset="0"/>
                </a:rPr>
                <a:t>Site B </a:t>
              </a:r>
            </a:p>
            <a:p>
              <a:pPr algn="ctr">
                <a:defRPr/>
              </a:pPr>
              <a:r>
                <a:rPr lang="en-US" sz="1000" b="1" dirty="0">
                  <a:solidFill>
                    <a:srgbClr val="000000"/>
                  </a:solidFill>
                  <a:ea typeface="ＭＳ Ｐゴシック" charset="0"/>
                  <a:cs typeface="ＭＳ Ｐゴシック" charset="0"/>
                </a:rPr>
                <a:t>Uplink Network</a:t>
              </a:r>
              <a:endParaRPr lang="en-US" sz="1400" dirty="0">
                <a:solidFill>
                  <a:srgbClr val="000000"/>
                </a:solidFill>
                <a:ea typeface="ＭＳ Ｐゴシック" charset="0"/>
                <a:cs typeface="ＭＳ Ｐゴシック" charset="0"/>
              </a:endParaRPr>
            </a:p>
          </p:txBody>
        </p:sp>
        <p:sp>
          <p:nvSpPr>
            <p:cNvPr id="117" name="TextBox 116"/>
            <p:cNvSpPr txBox="1"/>
            <p:nvPr/>
          </p:nvSpPr>
          <p:spPr>
            <a:xfrm>
              <a:off x="7389811" y="4777814"/>
              <a:ext cx="914401" cy="369332"/>
            </a:xfrm>
            <a:prstGeom prst="rect">
              <a:avLst/>
            </a:prstGeom>
            <a:noFill/>
          </p:spPr>
          <p:txBody>
            <a:bodyPr wrap="square">
              <a:spAutoFit/>
            </a:bodyPr>
            <a:lstStyle/>
            <a:p>
              <a:pPr>
                <a:defRPr/>
              </a:pPr>
              <a:r>
                <a:rPr lang="en-US" sz="900" b="1" dirty="0">
                  <a:solidFill>
                    <a:srgbClr val="000000"/>
                  </a:solidFill>
                  <a:ea typeface="ＭＳ Ｐゴシック" charset="0"/>
                  <a:cs typeface="ＭＳ Ｐゴシック" charset="0"/>
                </a:rPr>
                <a:t>VLAN Trunk Interface</a:t>
              </a:r>
              <a:endParaRPr lang="en-US" sz="900" dirty="0">
                <a:solidFill>
                  <a:srgbClr val="000000"/>
                </a:solidFill>
                <a:ea typeface="ＭＳ Ｐゴシック" charset="0"/>
                <a:cs typeface="ＭＳ Ｐゴシック" charset="0"/>
              </a:endParaRPr>
            </a:p>
          </p:txBody>
        </p:sp>
        <p:sp>
          <p:nvSpPr>
            <p:cNvPr id="118" name="Rounded Rectangle 117"/>
            <p:cNvSpPr>
              <a:spLocks noChangeAspect="1"/>
            </p:cNvSpPr>
            <p:nvPr/>
          </p:nvSpPr>
          <p:spPr bwMode="auto">
            <a:xfrm>
              <a:off x="8228333" y="4511331"/>
              <a:ext cx="113807" cy="113837"/>
            </a:xfrm>
            <a:prstGeom prst="roundRect">
              <a:avLst>
                <a:gd name="adj" fmla="val 7841"/>
              </a:avLst>
            </a:prstGeom>
            <a:solidFill>
              <a:schemeClr val="tx1"/>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grpSp>
      <p:grpSp>
        <p:nvGrpSpPr>
          <p:cNvPr id="80" name="Group 79"/>
          <p:cNvGrpSpPr/>
          <p:nvPr/>
        </p:nvGrpSpPr>
        <p:grpSpPr>
          <a:xfrm>
            <a:off x="-63162" y="3591692"/>
            <a:ext cx="4533565" cy="2003424"/>
            <a:chOff x="646447" y="3686175"/>
            <a:chExt cx="4533565" cy="2003424"/>
          </a:xfrm>
        </p:grpSpPr>
        <p:cxnSp>
          <p:nvCxnSpPr>
            <p:cNvPr id="81" name="Straight Connector 80"/>
            <p:cNvCxnSpPr/>
            <p:nvPr/>
          </p:nvCxnSpPr>
          <p:spPr bwMode="auto">
            <a:xfrm>
              <a:off x="1370012" y="4917026"/>
              <a:ext cx="2427652" cy="10061"/>
            </a:xfrm>
            <a:prstGeom prst="line">
              <a:avLst/>
            </a:prstGeom>
            <a:solidFill>
              <a:srgbClr val="0095D3"/>
            </a:solidFill>
            <a:ln w="28575" cap="flat" cmpd="sng" algn="ctr">
              <a:solidFill>
                <a:schemeClr val="accent4"/>
              </a:solidFill>
              <a:prstDash val="solid"/>
              <a:round/>
              <a:headEnd type="none" w="med" len="med"/>
              <a:tailEnd type="none" w="med" len="med"/>
            </a:ln>
            <a:effectLst/>
          </p:spPr>
        </p:cxnSp>
        <p:sp>
          <p:nvSpPr>
            <p:cNvPr id="82" name="Line 6"/>
            <p:cNvSpPr>
              <a:spLocks noChangeShapeType="1"/>
            </p:cNvSpPr>
            <p:nvPr/>
          </p:nvSpPr>
          <p:spPr bwMode="auto">
            <a:xfrm>
              <a:off x="1909059" y="4500714"/>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83" name="Rounded Rectangle 6"/>
            <p:cNvSpPr>
              <a:spLocks noChangeAspect="1"/>
            </p:cNvSpPr>
            <p:nvPr/>
          </p:nvSpPr>
          <p:spPr bwMode="auto">
            <a:xfrm>
              <a:off x="1639888" y="4372509"/>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VM1</a:t>
              </a:r>
            </a:p>
          </p:txBody>
        </p:sp>
        <p:sp>
          <p:nvSpPr>
            <p:cNvPr id="84" name="Rounded Rectangle 83"/>
            <p:cNvSpPr>
              <a:spLocks noChangeAspect="1"/>
            </p:cNvSpPr>
            <p:nvPr/>
          </p:nvSpPr>
          <p:spPr bwMode="auto">
            <a:xfrm>
              <a:off x="1850802" y="4802090"/>
              <a:ext cx="126967" cy="127000"/>
            </a:xfrm>
            <a:prstGeom prst="roundRect">
              <a:avLst>
                <a:gd name="adj" fmla="val 7841"/>
              </a:avLst>
            </a:prstGeom>
            <a:solidFill>
              <a:schemeClr val="accent4"/>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85" name="Line 6"/>
            <p:cNvSpPr>
              <a:spLocks noChangeShapeType="1"/>
            </p:cNvSpPr>
            <p:nvPr/>
          </p:nvSpPr>
          <p:spPr bwMode="auto">
            <a:xfrm>
              <a:off x="2766945" y="4488014"/>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86" name="Rounded Rectangle 6"/>
            <p:cNvSpPr>
              <a:spLocks noChangeAspect="1"/>
            </p:cNvSpPr>
            <p:nvPr/>
          </p:nvSpPr>
          <p:spPr bwMode="auto">
            <a:xfrm>
              <a:off x="2513012" y="4372509"/>
              <a:ext cx="463176"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VM2</a:t>
              </a:r>
            </a:p>
          </p:txBody>
        </p:sp>
        <p:sp>
          <p:nvSpPr>
            <p:cNvPr id="87" name="Rounded Rectangle 86"/>
            <p:cNvSpPr>
              <a:spLocks noChangeAspect="1"/>
            </p:cNvSpPr>
            <p:nvPr/>
          </p:nvSpPr>
          <p:spPr bwMode="auto">
            <a:xfrm>
              <a:off x="2716158" y="4802090"/>
              <a:ext cx="126967" cy="127000"/>
            </a:xfrm>
            <a:prstGeom prst="roundRect">
              <a:avLst>
                <a:gd name="adj" fmla="val 7841"/>
              </a:avLst>
            </a:prstGeom>
            <a:solidFill>
              <a:schemeClr val="accent4"/>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88" name="TextBox 87"/>
            <p:cNvSpPr txBox="1"/>
            <p:nvPr/>
          </p:nvSpPr>
          <p:spPr>
            <a:xfrm>
              <a:off x="646447" y="4343400"/>
              <a:ext cx="1143000" cy="507831"/>
            </a:xfrm>
            <a:prstGeom prst="rect">
              <a:avLst/>
            </a:prstGeom>
            <a:noFill/>
          </p:spPr>
          <p:txBody>
            <a:bodyPr wrap="square">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100</a:t>
              </a:r>
              <a:r>
                <a:rPr lang="en-US" sz="900" b="1" dirty="0">
                  <a:solidFill>
                    <a:srgbClr val="000000"/>
                  </a:solidFill>
                  <a:ea typeface="ＭＳ Ｐゴシック" charset="0"/>
                  <a:cs typeface="ＭＳ Ｐゴシック" charset="0"/>
                </a:rPr>
                <a:t> 172.16.10.0/24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10</a:t>
              </a:r>
              <a:endParaRPr lang="en-US" sz="900" dirty="0">
                <a:solidFill>
                  <a:srgbClr val="FF0000"/>
                </a:solidFill>
                <a:ea typeface="ＭＳ Ｐゴシック" charset="0"/>
                <a:cs typeface="ＭＳ Ｐゴシック" charset="0"/>
              </a:endParaRPr>
            </a:p>
          </p:txBody>
        </p:sp>
        <p:sp>
          <p:nvSpPr>
            <p:cNvPr id="89" name="Line 6"/>
            <p:cNvSpPr>
              <a:spLocks noChangeShapeType="1"/>
            </p:cNvSpPr>
            <p:nvPr/>
          </p:nvSpPr>
          <p:spPr bwMode="auto">
            <a:xfrm>
              <a:off x="3805383" y="4563524"/>
              <a:ext cx="0" cy="1126075"/>
            </a:xfrm>
            <a:prstGeom prst="line">
              <a:avLst/>
            </a:prstGeom>
            <a:noFill/>
            <a:ln w="28575">
              <a:solidFill>
                <a:schemeClr val="bg1">
                  <a:lumMod val="50000"/>
                </a:schemeClr>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pic>
          <p:nvPicPr>
            <p:cNvPr id="90" name="Picture 8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09930" y="4026664"/>
              <a:ext cx="594205" cy="594360"/>
            </a:xfrm>
            <a:prstGeom prst="rect">
              <a:avLst/>
            </a:prstGeom>
          </p:spPr>
        </p:pic>
        <p:sp>
          <p:nvSpPr>
            <p:cNvPr id="91" name="TextBox 90"/>
            <p:cNvSpPr txBox="1"/>
            <p:nvPr/>
          </p:nvSpPr>
          <p:spPr>
            <a:xfrm>
              <a:off x="4037012" y="4114800"/>
              <a:ext cx="1143000" cy="523220"/>
            </a:xfrm>
            <a:prstGeom prst="rect">
              <a:avLst/>
            </a:prstGeom>
            <a:noFill/>
          </p:spPr>
          <p:txBody>
            <a:bodyPr wrap="square">
              <a:spAutoFit/>
            </a:bodyPr>
            <a:lstStyle/>
            <a:p>
              <a:pPr algn="ctr">
                <a:defRPr/>
              </a:pPr>
              <a:r>
                <a:rPr lang="en-US" sz="1400" b="1" dirty="0">
                  <a:solidFill>
                    <a:srgbClr val="000000"/>
                  </a:solidFill>
                  <a:ea typeface="ＭＳ Ｐゴシック" charset="0"/>
                  <a:cs typeface="ＭＳ Ｐゴシック" charset="0"/>
                </a:rPr>
                <a:t>Site A NSX </a:t>
              </a:r>
              <a:br>
                <a:rPr lang="en-US" sz="1400" b="1" dirty="0">
                  <a:solidFill>
                    <a:srgbClr val="000000"/>
                  </a:solidFill>
                  <a:ea typeface="ＭＳ Ｐゴシック" charset="0"/>
                  <a:cs typeface="ＭＳ Ｐゴシック" charset="0"/>
                </a:rPr>
              </a:br>
              <a:r>
                <a:rPr lang="en-US" sz="1400" b="1" dirty="0">
                  <a:solidFill>
                    <a:srgbClr val="000000"/>
                  </a:solidFill>
                  <a:ea typeface="ＭＳ Ｐゴシック" charset="0"/>
                  <a:cs typeface="ＭＳ Ｐゴシック" charset="0"/>
                </a:rPr>
                <a:t>Edge GW</a:t>
              </a:r>
            </a:p>
          </p:txBody>
        </p:sp>
        <p:sp>
          <p:nvSpPr>
            <p:cNvPr id="92" name="TextBox 91"/>
            <p:cNvSpPr txBox="1"/>
            <p:nvPr/>
          </p:nvSpPr>
          <p:spPr>
            <a:xfrm>
              <a:off x="3360737" y="3686175"/>
              <a:ext cx="1501384" cy="400110"/>
            </a:xfrm>
            <a:prstGeom prst="rect">
              <a:avLst/>
            </a:prstGeom>
            <a:noFill/>
          </p:spPr>
          <p:txBody>
            <a:bodyPr>
              <a:spAutoFit/>
            </a:bodyPr>
            <a:lstStyle/>
            <a:p>
              <a:pPr algn="ctr">
                <a:defRPr/>
              </a:pPr>
              <a:r>
                <a:rPr lang="en-US" sz="1000" b="1" dirty="0">
                  <a:solidFill>
                    <a:srgbClr val="000000"/>
                  </a:solidFill>
                  <a:ea typeface="ＭＳ Ｐゴシック" charset="0"/>
                  <a:cs typeface="ＭＳ Ｐゴシック" charset="0"/>
                </a:rPr>
                <a:t>Site A </a:t>
              </a:r>
            </a:p>
            <a:p>
              <a:pPr algn="ctr">
                <a:defRPr/>
              </a:pPr>
              <a:r>
                <a:rPr lang="en-US" sz="1000" b="1" dirty="0">
                  <a:solidFill>
                    <a:srgbClr val="000000"/>
                  </a:solidFill>
                  <a:ea typeface="ＭＳ Ｐゴシック" charset="0"/>
                  <a:cs typeface="ＭＳ Ｐゴシック" charset="0"/>
                </a:rPr>
                <a:t>Uplink Network</a:t>
              </a:r>
              <a:endParaRPr lang="en-US" sz="1400" dirty="0">
                <a:solidFill>
                  <a:srgbClr val="000000"/>
                </a:solidFill>
                <a:ea typeface="ＭＳ Ｐゴシック" charset="0"/>
                <a:cs typeface="ＭＳ Ｐゴシック" charset="0"/>
              </a:endParaRPr>
            </a:p>
          </p:txBody>
        </p:sp>
        <p:sp>
          <p:nvSpPr>
            <p:cNvPr id="93" name="TextBox 92"/>
            <p:cNvSpPr txBox="1"/>
            <p:nvPr/>
          </p:nvSpPr>
          <p:spPr>
            <a:xfrm>
              <a:off x="3801277" y="4626798"/>
              <a:ext cx="914401" cy="369332"/>
            </a:xfrm>
            <a:prstGeom prst="rect">
              <a:avLst/>
            </a:prstGeom>
            <a:noFill/>
          </p:spPr>
          <p:txBody>
            <a:bodyPr wrap="square">
              <a:spAutoFit/>
            </a:bodyPr>
            <a:lstStyle/>
            <a:p>
              <a:pPr>
                <a:defRPr/>
              </a:pPr>
              <a:r>
                <a:rPr lang="en-US" sz="900" b="1" dirty="0">
                  <a:solidFill>
                    <a:srgbClr val="000000"/>
                  </a:solidFill>
                  <a:ea typeface="ＭＳ Ｐゴシック" charset="0"/>
                  <a:cs typeface="ＭＳ Ｐゴシック" charset="0"/>
                </a:rPr>
                <a:t>VLAN Trunk Interface</a:t>
              </a:r>
              <a:endParaRPr lang="en-US" sz="900" dirty="0">
                <a:solidFill>
                  <a:srgbClr val="000000"/>
                </a:solidFill>
                <a:ea typeface="ＭＳ Ｐゴシック" charset="0"/>
                <a:cs typeface="ＭＳ Ｐゴシック" charset="0"/>
              </a:endParaRPr>
            </a:p>
          </p:txBody>
        </p:sp>
        <p:sp>
          <p:nvSpPr>
            <p:cNvPr id="94" name="Rounded Rectangle 93"/>
            <p:cNvSpPr>
              <a:spLocks noChangeAspect="1"/>
            </p:cNvSpPr>
            <p:nvPr/>
          </p:nvSpPr>
          <p:spPr bwMode="auto">
            <a:xfrm>
              <a:off x="3750949" y="4555440"/>
              <a:ext cx="113807" cy="113837"/>
            </a:xfrm>
            <a:prstGeom prst="roundRect">
              <a:avLst>
                <a:gd name="adj" fmla="val 7841"/>
              </a:avLst>
            </a:prstGeom>
            <a:solidFill>
              <a:schemeClr val="tx1"/>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grpSp>
    </p:spTree>
    <p:extLst>
      <p:ext uri="{BB962C8B-B14F-4D97-AF65-F5344CB8AC3E}">
        <p14:creationId xmlns:p14="http://schemas.microsoft.com/office/powerpoint/2010/main" val="240607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100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dissolve">
                                      <p:cBhvr>
                                        <p:cTn id="54" dur="500"/>
                                        <p:tgtEl>
                                          <p:spTgt spid="76"/>
                                        </p:tgtEl>
                                      </p:cBhvr>
                                    </p:animEffec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13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12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30"/>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29"/>
                                        </p:tgtEl>
                                        <p:attrNameLst>
                                          <p:attrName>style.visibility</p:attrName>
                                        </p:attrNameLst>
                                      </p:cBhvr>
                                      <p:to>
                                        <p:strVal val="hidden"/>
                                      </p:to>
                                    </p:set>
                                  </p:childTnLst>
                                </p:cTn>
                              </p:par>
                            </p:childTnLst>
                          </p:cTn>
                        </p:par>
                        <p:par>
                          <p:cTn id="72" fill="hold">
                            <p:stCondLst>
                              <p:cond delay="0"/>
                            </p:stCondLst>
                            <p:childTnLst>
                              <p:par>
                                <p:cTn id="73" presetID="10" presetClass="entr" presetSubtype="0" fill="hold" nodeType="afterEffect">
                                  <p:stCondLst>
                                    <p:cond delay="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500"/>
                                        <p:tgtEl>
                                          <p:spTgt spid="163"/>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P spid="12" grpId="0"/>
      <p:bldP spid="67"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NSX Multi-Site L2VPN: </a:t>
            </a:r>
            <a:r>
              <a:rPr lang="en-US" dirty="0" smtClean="0"/>
              <a:t>Hybrid Cloud</a:t>
            </a:r>
            <a:endParaRPr lang="en-US" dirty="0"/>
          </a:p>
        </p:txBody>
      </p:sp>
      <p:sp>
        <p:nvSpPr>
          <p:cNvPr id="5" name="Trapezoid 91"/>
          <p:cNvSpPr/>
          <p:nvPr/>
        </p:nvSpPr>
        <p:spPr>
          <a:xfrm>
            <a:off x="4933820" y="4068684"/>
            <a:ext cx="3657730" cy="1936209"/>
          </a:xfrm>
          <a:custGeom>
            <a:avLst/>
            <a:gdLst>
              <a:gd name="connsiteX0" fmla="*/ 0 w 2775918"/>
              <a:gd name="connsiteY0" fmla="*/ 1259947 h 1259947"/>
              <a:gd name="connsiteX1" fmla="*/ 700581 w 2775918"/>
              <a:gd name="connsiteY1" fmla="*/ 0 h 1259947"/>
              <a:gd name="connsiteX2" fmla="*/ 2075337 w 2775918"/>
              <a:gd name="connsiteY2" fmla="*/ 0 h 1259947"/>
              <a:gd name="connsiteX3" fmla="*/ 2775918 w 2775918"/>
              <a:gd name="connsiteY3" fmla="*/ 1259947 h 1259947"/>
              <a:gd name="connsiteX4" fmla="*/ 0 w 2775918"/>
              <a:gd name="connsiteY4" fmla="*/ 1259947 h 1259947"/>
              <a:gd name="connsiteX0" fmla="*/ 0 w 3309226"/>
              <a:gd name="connsiteY0" fmla="*/ 1281981 h 1281981"/>
              <a:gd name="connsiteX1" fmla="*/ 700581 w 3309226"/>
              <a:gd name="connsiteY1" fmla="*/ 22034 h 1281981"/>
              <a:gd name="connsiteX2" fmla="*/ 3309226 w 3309226"/>
              <a:gd name="connsiteY2" fmla="*/ 0 h 1281981"/>
              <a:gd name="connsiteX3" fmla="*/ 2775918 w 3309226"/>
              <a:gd name="connsiteY3" fmla="*/ 1281981 h 1281981"/>
              <a:gd name="connsiteX4" fmla="*/ 0 w 3309226"/>
              <a:gd name="connsiteY4" fmla="*/ 1281981 h 1281981"/>
              <a:gd name="connsiteX0" fmla="*/ 0 w 3309226"/>
              <a:gd name="connsiteY0" fmla="*/ 1292998 h 1292998"/>
              <a:gd name="connsiteX1" fmla="*/ 2782769 w 3309226"/>
              <a:gd name="connsiteY1" fmla="*/ 0 h 1292998"/>
              <a:gd name="connsiteX2" fmla="*/ 3309226 w 3309226"/>
              <a:gd name="connsiteY2" fmla="*/ 11017 h 1292998"/>
              <a:gd name="connsiteX3" fmla="*/ 2775918 w 3309226"/>
              <a:gd name="connsiteY3" fmla="*/ 1292998 h 1292998"/>
              <a:gd name="connsiteX4" fmla="*/ 0 w 3309226"/>
              <a:gd name="connsiteY4" fmla="*/ 1292998 h 1292998"/>
              <a:gd name="connsiteX0" fmla="*/ 0 w 9121634"/>
              <a:gd name="connsiteY0" fmla="*/ 1292998 h 1315032"/>
              <a:gd name="connsiteX1" fmla="*/ 2782769 w 9121634"/>
              <a:gd name="connsiteY1" fmla="*/ 0 h 1315032"/>
              <a:gd name="connsiteX2" fmla="*/ 3309226 w 9121634"/>
              <a:gd name="connsiteY2" fmla="*/ 11017 h 1315032"/>
              <a:gd name="connsiteX3" fmla="*/ 9121634 w 9121634"/>
              <a:gd name="connsiteY3" fmla="*/ 1315032 h 1315032"/>
              <a:gd name="connsiteX4" fmla="*/ 0 w 9121634"/>
              <a:gd name="connsiteY4" fmla="*/ 1292998 h 1315032"/>
              <a:gd name="connsiteX0" fmla="*/ 0 w 9121634"/>
              <a:gd name="connsiteY0" fmla="*/ 1292998 h 1315032"/>
              <a:gd name="connsiteX1" fmla="*/ 2782769 w 9121634"/>
              <a:gd name="connsiteY1" fmla="*/ 0 h 1315032"/>
              <a:gd name="connsiteX2" fmla="*/ 3287193 w 9121634"/>
              <a:gd name="connsiteY2" fmla="*/ 11017 h 1315032"/>
              <a:gd name="connsiteX3" fmla="*/ 9121634 w 9121634"/>
              <a:gd name="connsiteY3" fmla="*/ 1315032 h 1315032"/>
              <a:gd name="connsiteX4" fmla="*/ 0 w 9121634"/>
              <a:gd name="connsiteY4" fmla="*/ 1292998 h 1315032"/>
              <a:gd name="connsiteX0" fmla="*/ 0 w 9121634"/>
              <a:gd name="connsiteY0" fmla="*/ 1369527 h 1391561"/>
              <a:gd name="connsiteX1" fmla="*/ 2782769 w 9121634"/>
              <a:gd name="connsiteY1" fmla="*/ 76529 h 1391561"/>
              <a:gd name="connsiteX2" fmla="*/ 2657913 w 9121634"/>
              <a:gd name="connsiteY2" fmla="*/ 63 h 1391561"/>
              <a:gd name="connsiteX3" fmla="*/ 3287193 w 9121634"/>
              <a:gd name="connsiteY3" fmla="*/ 87546 h 1391561"/>
              <a:gd name="connsiteX4" fmla="*/ 9121634 w 9121634"/>
              <a:gd name="connsiteY4" fmla="*/ 1391561 h 1391561"/>
              <a:gd name="connsiteX5" fmla="*/ 0 w 9121634"/>
              <a:gd name="connsiteY5" fmla="*/ 1369527 h 1391561"/>
              <a:gd name="connsiteX0" fmla="*/ 0 w 9121634"/>
              <a:gd name="connsiteY0" fmla="*/ 1369527 h 1391561"/>
              <a:gd name="connsiteX1" fmla="*/ 2782769 w 9121634"/>
              <a:gd name="connsiteY1" fmla="*/ 76529 h 1391561"/>
              <a:gd name="connsiteX2" fmla="*/ 2657913 w 9121634"/>
              <a:gd name="connsiteY2" fmla="*/ 63 h 1391561"/>
              <a:gd name="connsiteX3" fmla="*/ 8074066 w 9121634"/>
              <a:gd name="connsiteY3" fmla="*/ 145340 h 1391561"/>
              <a:gd name="connsiteX4" fmla="*/ 9121634 w 9121634"/>
              <a:gd name="connsiteY4" fmla="*/ 1391561 h 1391561"/>
              <a:gd name="connsiteX5" fmla="*/ 0 w 9121634"/>
              <a:gd name="connsiteY5" fmla="*/ 1369527 h 1391561"/>
              <a:gd name="connsiteX0" fmla="*/ 0 w 9121634"/>
              <a:gd name="connsiteY0" fmla="*/ 1369501 h 1391535"/>
              <a:gd name="connsiteX1" fmla="*/ 6692923 w 9121634"/>
              <a:gd name="connsiteY1" fmla="*/ 138743 h 1391535"/>
              <a:gd name="connsiteX2" fmla="*/ 2657913 w 9121634"/>
              <a:gd name="connsiteY2" fmla="*/ 37 h 1391535"/>
              <a:gd name="connsiteX3" fmla="*/ 8074066 w 9121634"/>
              <a:gd name="connsiteY3" fmla="*/ 145314 h 1391535"/>
              <a:gd name="connsiteX4" fmla="*/ 9121634 w 9121634"/>
              <a:gd name="connsiteY4" fmla="*/ 1391535 h 1391535"/>
              <a:gd name="connsiteX5" fmla="*/ 0 w 9121634"/>
              <a:gd name="connsiteY5" fmla="*/ 1369501 h 1391535"/>
              <a:gd name="connsiteX0" fmla="*/ 0 w 9121634"/>
              <a:gd name="connsiteY0" fmla="*/ 1230758 h 1252792"/>
              <a:gd name="connsiteX1" fmla="*/ 6692923 w 9121634"/>
              <a:gd name="connsiteY1" fmla="*/ 0 h 1252792"/>
              <a:gd name="connsiteX2" fmla="*/ 7304508 w 9121634"/>
              <a:gd name="connsiteY2" fmla="*/ 8002 h 1252792"/>
              <a:gd name="connsiteX3" fmla="*/ 8074066 w 9121634"/>
              <a:gd name="connsiteY3" fmla="*/ 6571 h 1252792"/>
              <a:gd name="connsiteX4" fmla="*/ 9121634 w 9121634"/>
              <a:gd name="connsiteY4" fmla="*/ 1252792 h 1252792"/>
              <a:gd name="connsiteX5" fmla="*/ 0 w 9121634"/>
              <a:gd name="connsiteY5" fmla="*/ 1230758 h 1252792"/>
              <a:gd name="connsiteX0" fmla="*/ 0 w 9314533"/>
              <a:gd name="connsiteY0" fmla="*/ 1230758 h 1252792"/>
              <a:gd name="connsiteX1" fmla="*/ 6692923 w 9314533"/>
              <a:gd name="connsiteY1" fmla="*/ 0 h 1252792"/>
              <a:gd name="connsiteX2" fmla="*/ 7304508 w 9314533"/>
              <a:gd name="connsiteY2" fmla="*/ 8002 h 1252792"/>
              <a:gd name="connsiteX3" fmla="*/ 9314533 w 9314533"/>
              <a:gd name="connsiteY3" fmla="*/ 231899 h 1252792"/>
              <a:gd name="connsiteX4" fmla="*/ 9121634 w 9314533"/>
              <a:gd name="connsiteY4" fmla="*/ 1252792 h 1252792"/>
              <a:gd name="connsiteX5" fmla="*/ 0 w 9314533"/>
              <a:gd name="connsiteY5" fmla="*/ 1230758 h 1252792"/>
              <a:gd name="connsiteX0" fmla="*/ 0 w 9314533"/>
              <a:gd name="connsiteY0" fmla="*/ 1230758 h 1252792"/>
              <a:gd name="connsiteX1" fmla="*/ 6692923 w 9314533"/>
              <a:gd name="connsiteY1" fmla="*/ 0 h 1252792"/>
              <a:gd name="connsiteX2" fmla="*/ 8753457 w 9314533"/>
              <a:gd name="connsiteY2" fmla="*/ 170846 h 1252792"/>
              <a:gd name="connsiteX3" fmla="*/ 7304508 w 9314533"/>
              <a:gd name="connsiteY3" fmla="*/ 8002 h 1252792"/>
              <a:gd name="connsiteX4" fmla="*/ 9314533 w 9314533"/>
              <a:gd name="connsiteY4" fmla="*/ 231899 h 1252792"/>
              <a:gd name="connsiteX5" fmla="*/ 9121634 w 9314533"/>
              <a:gd name="connsiteY5" fmla="*/ 1252792 h 1252792"/>
              <a:gd name="connsiteX6" fmla="*/ 0 w 9314533"/>
              <a:gd name="connsiteY6" fmla="*/ 1230758 h 1252792"/>
              <a:gd name="connsiteX0" fmla="*/ 0 w 9314533"/>
              <a:gd name="connsiteY0" fmla="*/ 1222756 h 1244790"/>
              <a:gd name="connsiteX1" fmla="*/ 8081505 w 9314533"/>
              <a:gd name="connsiteY1" fmla="*/ 156300 h 1244790"/>
              <a:gd name="connsiteX2" fmla="*/ 8753457 w 9314533"/>
              <a:gd name="connsiteY2" fmla="*/ 162844 h 1244790"/>
              <a:gd name="connsiteX3" fmla="*/ 7304508 w 9314533"/>
              <a:gd name="connsiteY3" fmla="*/ 0 h 1244790"/>
              <a:gd name="connsiteX4" fmla="*/ 9314533 w 9314533"/>
              <a:gd name="connsiteY4" fmla="*/ 223897 h 1244790"/>
              <a:gd name="connsiteX5" fmla="*/ 9121634 w 9314533"/>
              <a:gd name="connsiteY5" fmla="*/ 1244790 h 1244790"/>
              <a:gd name="connsiteX6" fmla="*/ 0 w 9314533"/>
              <a:gd name="connsiteY6" fmla="*/ 1222756 h 1244790"/>
              <a:gd name="connsiteX0" fmla="*/ 0 w 9314533"/>
              <a:gd name="connsiteY0" fmla="*/ 1066456 h 1088490"/>
              <a:gd name="connsiteX1" fmla="*/ 8081505 w 9314533"/>
              <a:gd name="connsiteY1" fmla="*/ 0 h 1088490"/>
              <a:gd name="connsiteX2" fmla="*/ 8753457 w 9314533"/>
              <a:gd name="connsiteY2" fmla="*/ 6544 h 1088490"/>
              <a:gd name="connsiteX3" fmla="*/ 9314533 w 9314533"/>
              <a:gd name="connsiteY3" fmla="*/ 67597 h 1088490"/>
              <a:gd name="connsiteX4" fmla="*/ 9121634 w 9314533"/>
              <a:gd name="connsiteY4" fmla="*/ 1088490 h 1088490"/>
              <a:gd name="connsiteX5" fmla="*/ 0 w 9314533"/>
              <a:gd name="connsiteY5" fmla="*/ 1066456 h 1088490"/>
              <a:gd name="connsiteX0" fmla="*/ 0 w 9314533"/>
              <a:gd name="connsiteY0" fmla="*/ 1094622 h 1116656"/>
              <a:gd name="connsiteX1" fmla="*/ 7229840 w 9314533"/>
              <a:gd name="connsiteY1" fmla="*/ 0 h 1116656"/>
              <a:gd name="connsiteX2" fmla="*/ 8753457 w 9314533"/>
              <a:gd name="connsiteY2" fmla="*/ 34710 h 1116656"/>
              <a:gd name="connsiteX3" fmla="*/ 9314533 w 9314533"/>
              <a:gd name="connsiteY3" fmla="*/ 95763 h 1116656"/>
              <a:gd name="connsiteX4" fmla="*/ 9121634 w 9314533"/>
              <a:gd name="connsiteY4" fmla="*/ 1116656 h 1116656"/>
              <a:gd name="connsiteX5" fmla="*/ 0 w 9314533"/>
              <a:gd name="connsiteY5" fmla="*/ 1094622 h 1116656"/>
              <a:gd name="connsiteX0" fmla="*/ 0 w 9314533"/>
              <a:gd name="connsiteY0" fmla="*/ 1094622 h 1116656"/>
              <a:gd name="connsiteX1" fmla="*/ 7229840 w 9314533"/>
              <a:gd name="connsiteY1" fmla="*/ 0 h 1116656"/>
              <a:gd name="connsiteX2" fmla="*/ 7957336 w 9314533"/>
              <a:gd name="connsiteY2" fmla="*/ 25321 h 1116656"/>
              <a:gd name="connsiteX3" fmla="*/ 9314533 w 9314533"/>
              <a:gd name="connsiteY3" fmla="*/ 95763 h 1116656"/>
              <a:gd name="connsiteX4" fmla="*/ 9121634 w 9314533"/>
              <a:gd name="connsiteY4" fmla="*/ 1116656 h 1116656"/>
              <a:gd name="connsiteX5" fmla="*/ 0 w 9314533"/>
              <a:gd name="connsiteY5" fmla="*/ 1094622 h 1116656"/>
              <a:gd name="connsiteX0" fmla="*/ 0 w 9121634"/>
              <a:gd name="connsiteY0" fmla="*/ 1094622 h 1116656"/>
              <a:gd name="connsiteX1" fmla="*/ 7229840 w 9121634"/>
              <a:gd name="connsiteY1" fmla="*/ 0 h 1116656"/>
              <a:gd name="connsiteX2" fmla="*/ 7957336 w 9121634"/>
              <a:gd name="connsiteY2" fmla="*/ 25321 h 1116656"/>
              <a:gd name="connsiteX3" fmla="*/ 8259210 w 9121634"/>
              <a:gd name="connsiteY3" fmla="*/ 11265 h 1116656"/>
              <a:gd name="connsiteX4" fmla="*/ 9121634 w 9121634"/>
              <a:gd name="connsiteY4" fmla="*/ 1116656 h 1116656"/>
              <a:gd name="connsiteX5" fmla="*/ 0 w 9121634"/>
              <a:gd name="connsiteY5" fmla="*/ 1094622 h 1116656"/>
              <a:gd name="connsiteX0" fmla="*/ 0 w 9121634"/>
              <a:gd name="connsiteY0" fmla="*/ 1094622 h 1116656"/>
              <a:gd name="connsiteX1" fmla="*/ 7229840 w 9121634"/>
              <a:gd name="connsiteY1" fmla="*/ 0 h 1116656"/>
              <a:gd name="connsiteX2" fmla="*/ 7957336 w 9121634"/>
              <a:gd name="connsiteY2" fmla="*/ 25321 h 1116656"/>
              <a:gd name="connsiteX3" fmla="*/ 8203666 w 9121634"/>
              <a:gd name="connsiteY3" fmla="*/ 44125 h 1116656"/>
              <a:gd name="connsiteX4" fmla="*/ 9121634 w 9121634"/>
              <a:gd name="connsiteY4" fmla="*/ 1116656 h 1116656"/>
              <a:gd name="connsiteX5" fmla="*/ 0 w 9121634"/>
              <a:gd name="connsiteY5" fmla="*/ 1094622 h 111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634" h="1116656">
                <a:moveTo>
                  <a:pt x="0" y="1094622"/>
                </a:moveTo>
                <a:lnTo>
                  <a:pt x="7229840" y="0"/>
                </a:lnTo>
                <a:lnTo>
                  <a:pt x="7957336" y="25321"/>
                </a:lnTo>
                <a:lnTo>
                  <a:pt x="8203666" y="44125"/>
                </a:lnTo>
                <a:lnTo>
                  <a:pt x="9121634" y="1116656"/>
                </a:lnTo>
                <a:lnTo>
                  <a:pt x="0" y="1094622"/>
                </a:lnTo>
                <a:close/>
              </a:path>
            </a:pathLst>
          </a:custGeom>
          <a:gradFill>
            <a:gsLst>
              <a:gs pos="0">
                <a:schemeClr val="accent6">
                  <a:lumMod val="60000"/>
                  <a:lumOff val="40000"/>
                  <a:alpha val="24000"/>
                </a:schemeClr>
              </a:gs>
              <a:gs pos="80000">
                <a:schemeClr val="accent6">
                  <a:lumMod val="40000"/>
                  <a:lumOff val="60000"/>
                  <a:alpha val="31000"/>
                </a:schemeClr>
              </a:gs>
              <a:gs pos="100000">
                <a:schemeClr val="accent6">
                  <a:lumMod val="20000"/>
                  <a:lumOff val="80000"/>
                  <a:alpha val="22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7" name="Rounded Rectangle 6"/>
          <p:cNvSpPr/>
          <p:nvPr/>
        </p:nvSpPr>
        <p:spPr>
          <a:xfrm>
            <a:off x="113519" y="1343185"/>
            <a:ext cx="4318018" cy="4879848"/>
          </a:xfrm>
          <a:prstGeom prst="roundRect">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8" name="Rounded Rectangle 7"/>
          <p:cNvSpPr/>
          <p:nvPr/>
        </p:nvSpPr>
        <p:spPr>
          <a:xfrm>
            <a:off x="4696854" y="1343187"/>
            <a:ext cx="4329596" cy="4879849"/>
          </a:xfrm>
          <a:prstGeom prst="roundRect">
            <a:avLst/>
          </a:prstGeom>
          <a:noFill/>
          <a:ln w="222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9" name="TextBox 8"/>
          <p:cNvSpPr txBox="1"/>
          <p:nvPr/>
        </p:nvSpPr>
        <p:spPr>
          <a:xfrm>
            <a:off x="344240" y="1659950"/>
            <a:ext cx="914162" cy="424755"/>
          </a:xfrm>
          <a:prstGeom prst="rect">
            <a:avLst/>
          </a:prstGeom>
          <a:noFill/>
        </p:spPr>
        <p:txBody>
          <a:bodyPr wrap="none" lIns="0" tIns="0" rIns="0" bIns="0" rtlCol="0">
            <a:noAutofit/>
          </a:bodyPr>
          <a:lstStyle/>
          <a:p>
            <a:pPr>
              <a:lnSpc>
                <a:spcPct val="90000"/>
              </a:lnSpc>
            </a:pPr>
            <a:r>
              <a:rPr lang="en-US" b="1" dirty="0"/>
              <a:t>Site A</a:t>
            </a:r>
          </a:p>
        </p:txBody>
      </p:sp>
      <p:sp>
        <p:nvSpPr>
          <p:cNvPr id="10" name="TextBox 9"/>
          <p:cNvSpPr txBox="1"/>
          <p:nvPr/>
        </p:nvSpPr>
        <p:spPr>
          <a:xfrm>
            <a:off x="7814012" y="1659948"/>
            <a:ext cx="914162" cy="589476"/>
          </a:xfrm>
          <a:prstGeom prst="rect">
            <a:avLst/>
          </a:prstGeom>
          <a:noFill/>
        </p:spPr>
        <p:txBody>
          <a:bodyPr wrap="none" lIns="0" tIns="0" rIns="0" bIns="0" rtlCol="0">
            <a:noAutofit/>
          </a:bodyPr>
          <a:lstStyle/>
          <a:p>
            <a:pPr>
              <a:lnSpc>
                <a:spcPct val="90000"/>
              </a:lnSpc>
            </a:pPr>
            <a:r>
              <a:rPr lang="en-US" b="1" dirty="0"/>
              <a:t>Site B</a:t>
            </a:r>
          </a:p>
        </p:txBody>
      </p:sp>
      <p:grpSp>
        <p:nvGrpSpPr>
          <p:cNvPr id="11" name="Group 10"/>
          <p:cNvGrpSpPr/>
          <p:nvPr/>
        </p:nvGrpSpPr>
        <p:grpSpPr>
          <a:xfrm>
            <a:off x="7524750" y="3316224"/>
            <a:ext cx="914162" cy="965624"/>
            <a:chOff x="9904412" y="3200400"/>
            <a:chExt cx="914162" cy="965624"/>
          </a:xfrm>
        </p:grpSpPr>
        <p:grpSp>
          <p:nvGrpSpPr>
            <p:cNvPr id="12" name="Group 11"/>
            <p:cNvGrpSpPr/>
            <p:nvPr/>
          </p:nvGrpSpPr>
          <p:grpSpPr>
            <a:xfrm>
              <a:off x="9904412" y="3200400"/>
              <a:ext cx="914162" cy="527144"/>
              <a:chOff x="4273660" y="2687732"/>
              <a:chExt cx="914400" cy="527144"/>
            </a:xfrm>
          </p:grpSpPr>
          <p:pic>
            <p:nvPicPr>
              <p:cNvPr id="14" name="Picture 5" descr="C:\Users\Abject-3D\Desktop\VMWare Files\FINAL diagrams\Basic Virtualization\3D PNGs\DGRM_vCenter_Overview_R3_Q109_0.png"/>
              <p:cNvPicPr>
                <a:picLocks noChangeAspect="1" noChangeArrowheads="1"/>
              </p:cNvPicPr>
              <p:nvPr/>
            </p:nvPicPr>
            <p:blipFill>
              <a:blip r:embed="rId3"/>
              <a:srcRect/>
              <a:stretch>
                <a:fillRect/>
              </a:stretch>
            </p:blipFill>
            <p:spPr bwMode="auto">
              <a:xfrm>
                <a:off x="4466524" y="2687732"/>
                <a:ext cx="529793" cy="527144"/>
              </a:xfrm>
              <a:prstGeom prst="rect">
                <a:avLst/>
              </a:prstGeom>
              <a:noFill/>
            </p:spPr>
          </p:pic>
          <p:sp>
            <p:nvSpPr>
              <p:cNvPr id="15" name="TextBox 14"/>
              <p:cNvSpPr txBox="1"/>
              <p:nvPr/>
            </p:nvSpPr>
            <p:spPr>
              <a:xfrm>
                <a:off x="4273660" y="2821738"/>
                <a:ext cx="914400" cy="268719"/>
              </a:xfrm>
              <a:prstGeom prst="rect">
                <a:avLst/>
              </a:prstGeom>
              <a:noFill/>
            </p:spPr>
            <p:txBody>
              <a:bodyPr wrap="none" lIns="0" tIns="0" rIns="0" bIns="0" rtlCol="0">
                <a:noAutofit/>
              </a:bodyPr>
              <a:lstStyle/>
              <a:p>
                <a:pPr algn="ctr">
                  <a:lnSpc>
                    <a:spcPct val="90000"/>
                  </a:lnSpc>
                </a:pPr>
                <a:r>
                  <a:rPr lang="en-US" sz="900" b="1" dirty="0">
                    <a:solidFill>
                      <a:prstClr val="white"/>
                    </a:solidFill>
                  </a:rPr>
                  <a:t>vCenter</a:t>
                </a:r>
              </a:p>
              <a:p>
                <a:pPr algn="ctr">
                  <a:lnSpc>
                    <a:spcPct val="90000"/>
                  </a:lnSpc>
                </a:pPr>
                <a:r>
                  <a:rPr lang="en-US" sz="900" b="1" dirty="0">
                    <a:solidFill>
                      <a:prstClr val="white"/>
                    </a:solidFill>
                  </a:rPr>
                  <a:t>Server</a:t>
                </a:r>
              </a:p>
            </p:txBody>
          </p:sp>
        </p:grpSp>
        <p:pic>
          <p:nvPicPr>
            <p:cNvPr id="13" name="NSX BG"/>
            <p:cNvPicPr>
              <a:picLocks noChangeAspect="1"/>
            </p:cNvPicPr>
            <p:nvPr/>
          </p:nvPicPr>
          <p:blipFill rotWithShape="1">
            <a:blip r:embed="rId4">
              <a:extLst>
                <a:ext uri="{28A0092B-C50C-407E-A947-70E740481C1C}">
                  <a14:useLocalDpi xmlns:a14="http://schemas.microsoft.com/office/drawing/2010/main" val="0"/>
                </a:ext>
              </a:extLst>
            </a:blip>
            <a:srcRect l="28109" t="29339" r="29450" b="28222"/>
            <a:stretch/>
          </p:blipFill>
          <p:spPr>
            <a:xfrm>
              <a:off x="10067782" y="3562714"/>
              <a:ext cx="603153" cy="603310"/>
            </a:xfrm>
            <a:prstGeom prst="ellipse">
              <a:avLst/>
            </a:prstGeom>
          </p:spPr>
        </p:pic>
      </p:grpSp>
      <p:grpSp>
        <p:nvGrpSpPr>
          <p:cNvPr id="16" name="Group 15"/>
          <p:cNvGrpSpPr/>
          <p:nvPr/>
        </p:nvGrpSpPr>
        <p:grpSpPr>
          <a:xfrm>
            <a:off x="8210552" y="3372259"/>
            <a:ext cx="603504" cy="908304"/>
            <a:chOff x="10590212" y="3276600"/>
            <a:chExt cx="603504" cy="908304"/>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212" y="3276600"/>
              <a:ext cx="603504" cy="60350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212" y="3429000"/>
              <a:ext cx="603504" cy="603504"/>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0212" y="3581400"/>
              <a:ext cx="603504" cy="603504"/>
            </a:xfrm>
            <a:prstGeom prst="rect">
              <a:avLst/>
            </a:prstGeom>
          </p:spPr>
        </p:pic>
      </p:grpSp>
      <p:grpSp>
        <p:nvGrpSpPr>
          <p:cNvPr id="20" name="Group 19"/>
          <p:cNvGrpSpPr/>
          <p:nvPr/>
        </p:nvGrpSpPr>
        <p:grpSpPr>
          <a:xfrm>
            <a:off x="1258402" y="1691036"/>
            <a:ext cx="6327326" cy="1085844"/>
            <a:chOff x="1598612" y="1456831"/>
            <a:chExt cx="9067800" cy="1356626"/>
          </a:xfrm>
        </p:grpSpPr>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t="42670" b="42670"/>
            <a:stretch/>
          </p:blipFill>
          <p:spPr>
            <a:xfrm>
              <a:off x="2122683" y="2459761"/>
              <a:ext cx="429539" cy="62988"/>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t="21192" b="21872"/>
            <a:stretch/>
          </p:blipFill>
          <p:spPr>
            <a:xfrm>
              <a:off x="2122682" y="1972269"/>
              <a:ext cx="429540" cy="244626"/>
            </a:xfrm>
            <a:prstGeom prst="rect">
              <a:avLst/>
            </a:prstGeom>
          </p:spPr>
        </p:pic>
        <p:pic>
          <p:nvPicPr>
            <p:cNvPr id="23" name="Picture 22"/>
            <p:cNvPicPr>
              <a:picLocks noChangeAspect="1"/>
            </p:cNvPicPr>
            <p:nvPr/>
          </p:nvPicPr>
          <p:blipFill rotWithShape="1">
            <a:blip r:embed="rId8" cstate="print">
              <a:extLst>
                <a:ext uri="{28A0092B-C50C-407E-A947-70E740481C1C}">
                  <a14:useLocalDpi xmlns:a14="http://schemas.microsoft.com/office/drawing/2010/main" val="0"/>
                </a:ext>
              </a:extLst>
            </a:blip>
            <a:srcRect l="6464" t="6361" r="5917" b="6361"/>
            <a:stretch/>
          </p:blipFill>
          <p:spPr>
            <a:xfrm>
              <a:off x="2210891" y="1477199"/>
              <a:ext cx="253123" cy="252204"/>
            </a:xfrm>
            <a:prstGeom prst="ellipse">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t="21192" b="21872"/>
            <a:stretch/>
          </p:blipFill>
          <p:spPr>
            <a:xfrm>
              <a:off x="2832360" y="1972269"/>
              <a:ext cx="429540" cy="244626"/>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t="42670" b="42670"/>
            <a:stretch/>
          </p:blipFill>
          <p:spPr>
            <a:xfrm>
              <a:off x="2832361" y="2459761"/>
              <a:ext cx="429539" cy="62988"/>
            </a:xfrm>
            <a:prstGeom prst="rect">
              <a:avLst/>
            </a:prstGeom>
          </p:spPr>
        </p:pic>
        <p:pic>
          <p:nvPicPr>
            <p:cNvPr id="26" name="Picture 25"/>
            <p:cNvPicPr>
              <a:picLocks noChangeAspect="1"/>
            </p:cNvPicPr>
            <p:nvPr/>
          </p:nvPicPr>
          <p:blipFill rotWithShape="1">
            <a:blip r:embed="rId8" cstate="print">
              <a:extLst>
                <a:ext uri="{28A0092B-C50C-407E-A947-70E740481C1C}">
                  <a14:useLocalDpi xmlns:a14="http://schemas.microsoft.com/office/drawing/2010/main" val="0"/>
                </a:ext>
              </a:extLst>
            </a:blip>
            <a:srcRect l="6464" t="6361" r="5917" b="6361"/>
            <a:stretch/>
          </p:blipFill>
          <p:spPr>
            <a:xfrm>
              <a:off x="2920569" y="1477199"/>
              <a:ext cx="253123" cy="252204"/>
            </a:xfrm>
            <a:prstGeom prst="ellipse">
              <a:avLst/>
            </a:prstGeom>
          </p:spPr>
        </p:pic>
        <p:cxnSp>
          <p:nvCxnSpPr>
            <p:cNvPr id="27" name="Straight Connector 26"/>
            <p:cNvCxnSpPr>
              <a:stCxn id="21" idx="0"/>
              <a:endCxn id="22" idx="2"/>
            </p:cNvCxnSpPr>
            <p:nvPr/>
          </p:nvCxnSpPr>
          <p:spPr>
            <a:xfrm flipH="1" flipV="1">
              <a:off x="2337452" y="221689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0"/>
              <a:endCxn id="23" idx="4"/>
            </p:cNvCxnSpPr>
            <p:nvPr/>
          </p:nvCxnSpPr>
          <p:spPr>
            <a:xfrm flipV="1">
              <a:off x="2337452" y="1729403"/>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4" idx="0"/>
              <a:endCxn id="26" idx="4"/>
            </p:cNvCxnSpPr>
            <p:nvPr/>
          </p:nvCxnSpPr>
          <p:spPr>
            <a:xfrm flipV="1">
              <a:off x="3047130" y="1729403"/>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2" idx="0"/>
              <a:endCxn id="26" idx="4"/>
            </p:cNvCxnSpPr>
            <p:nvPr/>
          </p:nvCxnSpPr>
          <p:spPr>
            <a:xfrm flipV="1">
              <a:off x="2337452" y="1729403"/>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4" idx="0"/>
              <a:endCxn id="23" idx="4"/>
            </p:cNvCxnSpPr>
            <p:nvPr/>
          </p:nvCxnSpPr>
          <p:spPr>
            <a:xfrm flipH="1" flipV="1">
              <a:off x="2337453" y="1729403"/>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0"/>
              <a:endCxn id="24" idx="2"/>
            </p:cNvCxnSpPr>
            <p:nvPr/>
          </p:nvCxnSpPr>
          <p:spPr>
            <a:xfrm flipV="1">
              <a:off x="2337453" y="2216895"/>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5" idx="0"/>
              <a:endCxn id="24" idx="2"/>
            </p:cNvCxnSpPr>
            <p:nvPr/>
          </p:nvCxnSpPr>
          <p:spPr>
            <a:xfrm flipH="1" flipV="1">
              <a:off x="3047130" y="221689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0"/>
              <a:endCxn id="22" idx="2"/>
            </p:cNvCxnSpPr>
            <p:nvPr/>
          </p:nvCxnSpPr>
          <p:spPr>
            <a:xfrm flipH="1" flipV="1">
              <a:off x="2337452" y="2216895"/>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t="42670" b="42670"/>
            <a:stretch/>
          </p:blipFill>
          <p:spPr>
            <a:xfrm>
              <a:off x="9003124" y="2439393"/>
              <a:ext cx="429539" cy="62988"/>
            </a:xfrm>
            <a:prstGeom prst="rect">
              <a:avLst/>
            </a:prstGeom>
          </p:spPr>
        </p:pic>
        <p:pic>
          <p:nvPicPr>
            <p:cNvPr id="36" name="Picture 35"/>
            <p:cNvPicPr>
              <a:picLocks noChangeAspect="1"/>
            </p:cNvPicPr>
            <p:nvPr/>
          </p:nvPicPr>
          <p:blipFill rotWithShape="1">
            <a:blip r:embed="rId7" cstate="print">
              <a:extLst>
                <a:ext uri="{28A0092B-C50C-407E-A947-70E740481C1C}">
                  <a14:useLocalDpi xmlns:a14="http://schemas.microsoft.com/office/drawing/2010/main" val="0"/>
                </a:ext>
              </a:extLst>
            </a:blip>
            <a:srcRect t="21192" b="21872"/>
            <a:stretch/>
          </p:blipFill>
          <p:spPr>
            <a:xfrm>
              <a:off x="9003123" y="1951901"/>
              <a:ext cx="429540" cy="244626"/>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464" t="6361" r="5917" b="6361"/>
            <a:stretch/>
          </p:blipFill>
          <p:spPr>
            <a:xfrm>
              <a:off x="9091332" y="1456831"/>
              <a:ext cx="253123" cy="252204"/>
            </a:xfrm>
            <a:prstGeom prst="ellipse">
              <a:avLst/>
            </a:prstGeom>
          </p:spPr>
        </p:pic>
        <p:pic>
          <p:nvPicPr>
            <p:cNvPr id="38" name="Picture 37"/>
            <p:cNvPicPr>
              <a:picLocks noChangeAspect="1"/>
            </p:cNvPicPr>
            <p:nvPr/>
          </p:nvPicPr>
          <p:blipFill rotWithShape="1">
            <a:blip r:embed="rId7" cstate="print">
              <a:extLst>
                <a:ext uri="{28A0092B-C50C-407E-A947-70E740481C1C}">
                  <a14:useLocalDpi xmlns:a14="http://schemas.microsoft.com/office/drawing/2010/main" val="0"/>
                </a:ext>
              </a:extLst>
            </a:blip>
            <a:srcRect t="21192" b="21872"/>
            <a:stretch/>
          </p:blipFill>
          <p:spPr>
            <a:xfrm>
              <a:off x="9712801" y="1951901"/>
              <a:ext cx="429540" cy="244626"/>
            </a:xfrm>
            <a:prstGeom prst="rect">
              <a:avLst/>
            </a:prstGeom>
          </p:spPr>
        </p:pic>
        <p:pic>
          <p:nvPicPr>
            <p:cNvPr id="39" name="Picture 38"/>
            <p:cNvPicPr>
              <a:picLocks noChangeAspect="1"/>
            </p:cNvPicPr>
            <p:nvPr/>
          </p:nvPicPr>
          <p:blipFill rotWithShape="1">
            <a:blip r:embed="rId6" cstate="print">
              <a:extLst>
                <a:ext uri="{28A0092B-C50C-407E-A947-70E740481C1C}">
                  <a14:useLocalDpi xmlns:a14="http://schemas.microsoft.com/office/drawing/2010/main" val="0"/>
                </a:ext>
              </a:extLst>
            </a:blip>
            <a:srcRect t="42670" b="42670"/>
            <a:stretch/>
          </p:blipFill>
          <p:spPr>
            <a:xfrm>
              <a:off x="9712802" y="2439393"/>
              <a:ext cx="429539" cy="62988"/>
            </a:xfrm>
            <a:prstGeom prst="rect">
              <a:avLst/>
            </a:prstGeom>
          </p:spPr>
        </p:pic>
        <p:pic>
          <p:nvPicPr>
            <p:cNvPr id="40" name="Picture 39"/>
            <p:cNvPicPr>
              <a:picLocks noChangeAspect="1"/>
            </p:cNvPicPr>
            <p:nvPr/>
          </p:nvPicPr>
          <p:blipFill rotWithShape="1">
            <a:blip r:embed="rId8" cstate="print">
              <a:extLst>
                <a:ext uri="{28A0092B-C50C-407E-A947-70E740481C1C}">
                  <a14:useLocalDpi xmlns:a14="http://schemas.microsoft.com/office/drawing/2010/main" val="0"/>
                </a:ext>
              </a:extLst>
            </a:blip>
            <a:srcRect l="6464" t="6361" r="5917" b="6361"/>
            <a:stretch/>
          </p:blipFill>
          <p:spPr>
            <a:xfrm>
              <a:off x="9801010" y="1456831"/>
              <a:ext cx="253123" cy="252204"/>
            </a:xfrm>
            <a:prstGeom prst="ellipse">
              <a:avLst/>
            </a:prstGeom>
          </p:spPr>
        </p:pic>
        <p:cxnSp>
          <p:nvCxnSpPr>
            <p:cNvPr id="41" name="Straight Connector 40"/>
            <p:cNvCxnSpPr>
              <a:stCxn id="35" idx="0"/>
              <a:endCxn id="36" idx="2"/>
            </p:cNvCxnSpPr>
            <p:nvPr/>
          </p:nvCxnSpPr>
          <p:spPr>
            <a:xfrm flipH="1" flipV="1">
              <a:off x="9217893" y="2196527"/>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6" idx="0"/>
              <a:endCxn id="37" idx="4"/>
            </p:cNvCxnSpPr>
            <p:nvPr/>
          </p:nvCxnSpPr>
          <p:spPr>
            <a:xfrm flipV="1">
              <a:off x="9217893" y="170903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8" idx="0"/>
              <a:endCxn id="40" idx="4"/>
            </p:cNvCxnSpPr>
            <p:nvPr/>
          </p:nvCxnSpPr>
          <p:spPr>
            <a:xfrm flipV="1">
              <a:off x="9927571" y="1709035"/>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6" idx="0"/>
              <a:endCxn id="40" idx="4"/>
            </p:cNvCxnSpPr>
            <p:nvPr/>
          </p:nvCxnSpPr>
          <p:spPr>
            <a:xfrm flipV="1">
              <a:off x="9217893" y="1709035"/>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0"/>
              <a:endCxn id="37" idx="4"/>
            </p:cNvCxnSpPr>
            <p:nvPr/>
          </p:nvCxnSpPr>
          <p:spPr>
            <a:xfrm flipH="1" flipV="1">
              <a:off x="9217894" y="1709035"/>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5" idx="0"/>
              <a:endCxn id="38" idx="2"/>
            </p:cNvCxnSpPr>
            <p:nvPr/>
          </p:nvCxnSpPr>
          <p:spPr>
            <a:xfrm flipV="1">
              <a:off x="9217894" y="2196527"/>
              <a:ext cx="709677"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9" idx="0"/>
              <a:endCxn id="38" idx="2"/>
            </p:cNvCxnSpPr>
            <p:nvPr/>
          </p:nvCxnSpPr>
          <p:spPr>
            <a:xfrm flipH="1" flipV="1">
              <a:off x="9927571" y="2196527"/>
              <a:ext cx="1"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9" idx="0"/>
              <a:endCxn id="36" idx="2"/>
            </p:cNvCxnSpPr>
            <p:nvPr/>
          </p:nvCxnSpPr>
          <p:spPr>
            <a:xfrm flipH="1" flipV="1">
              <a:off x="9217893" y="2196527"/>
              <a:ext cx="709679" cy="242866"/>
            </a:xfrm>
            <a:prstGeom prst="line">
              <a:avLst/>
            </a:prstGeom>
            <a:ln w="1905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9" name="Picture 8" descr="ICON_Server_flat_Q4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8612" y="2586749"/>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8" descr="ICON_Server_flat_Q4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2360" y="2588670"/>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8" descr="ICON_Server_flat_Q4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79053" y="2564265"/>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8" descr="ICON_Server_flat_Q4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12801" y="2566186"/>
              <a:ext cx="953611" cy="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TextBox 52"/>
          <p:cNvSpPr txBox="1"/>
          <p:nvPr/>
        </p:nvSpPr>
        <p:spPr>
          <a:xfrm>
            <a:off x="2039340" y="1098541"/>
            <a:ext cx="1066800" cy="276999"/>
          </a:xfrm>
          <a:prstGeom prst="rect">
            <a:avLst/>
          </a:prstGeom>
          <a:noFill/>
        </p:spPr>
        <p:txBody>
          <a:bodyPr wrap="square">
            <a:spAutoFit/>
          </a:bodyPr>
          <a:lstStyle/>
          <a:p>
            <a:pPr algn="ctr">
              <a:defRPr/>
            </a:pPr>
            <a:r>
              <a:rPr lang="en-US" sz="1200" b="1" dirty="0">
                <a:solidFill>
                  <a:srgbClr val="FF0000"/>
                </a:solidFill>
                <a:ea typeface="ＭＳ Ｐゴシック" charset="0"/>
                <a:cs typeface="ＭＳ Ｐゴシック" charset="0"/>
              </a:rPr>
              <a:t>SSL</a:t>
            </a:r>
          </a:p>
        </p:txBody>
      </p:sp>
      <p:sp>
        <p:nvSpPr>
          <p:cNvPr id="54" name="TextBox 53"/>
          <p:cNvSpPr txBox="1"/>
          <p:nvPr/>
        </p:nvSpPr>
        <p:spPr>
          <a:xfrm>
            <a:off x="6031708" y="1096607"/>
            <a:ext cx="1066800" cy="276999"/>
          </a:xfrm>
          <a:prstGeom prst="rect">
            <a:avLst/>
          </a:prstGeom>
          <a:noFill/>
        </p:spPr>
        <p:txBody>
          <a:bodyPr wrap="square">
            <a:spAutoFit/>
          </a:bodyPr>
          <a:lstStyle/>
          <a:p>
            <a:pPr algn="ctr">
              <a:defRPr/>
            </a:pPr>
            <a:r>
              <a:rPr lang="en-US" sz="1200" b="1" dirty="0">
                <a:solidFill>
                  <a:srgbClr val="FF0000"/>
                </a:solidFill>
                <a:ea typeface="ＭＳ Ｐゴシック" charset="0"/>
                <a:cs typeface="ＭＳ Ｐゴシック" charset="0"/>
              </a:rPr>
              <a:t>SSL</a:t>
            </a:r>
          </a:p>
        </p:txBody>
      </p:sp>
      <p:grpSp>
        <p:nvGrpSpPr>
          <p:cNvPr id="55" name="Group 54"/>
          <p:cNvGrpSpPr/>
          <p:nvPr/>
        </p:nvGrpSpPr>
        <p:grpSpPr>
          <a:xfrm>
            <a:off x="1883156" y="786967"/>
            <a:ext cx="4985303" cy="896868"/>
            <a:chOff x="2589212" y="823543"/>
            <a:chExt cx="7086602" cy="896868"/>
          </a:xfrm>
        </p:grpSpPr>
        <p:sp>
          <p:nvSpPr>
            <p:cNvPr id="56" name="Freeform 55"/>
            <p:cNvSpPr/>
            <p:nvPr/>
          </p:nvSpPr>
          <p:spPr>
            <a:xfrm rot="5400000">
              <a:off x="3772479" y="-157223"/>
              <a:ext cx="540798" cy="2907332"/>
            </a:xfrm>
            <a:custGeom>
              <a:avLst/>
              <a:gdLst>
                <a:gd name="connsiteX0" fmla="*/ 0 w 540798"/>
                <a:gd name="connsiteY0" fmla="*/ 2474550 h 2474550"/>
                <a:gd name="connsiteX1" fmla="*/ 0 w 540798"/>
                <a:gd name="connsiteY1" fmla="*/ 2326058 h 2474550"/>
                <a:gd name="connsiteX2" fmla="*/ 0 w 540798"/>
                <a:gd name="connsiteY2" fmla="*/ 0 h 2474550"/>
                <a:gd name="connsiteX3" fmla="*/ 136818 w 540798"/>
                <a:gd name="connsiteY3" fmla="*/ 0 h 2474550"/>
                <a:gd name="connsiteX4" fmla="*/ 136818 w 540798"/>
                <a:gd name="connsiteY4" fmla="*/ 2326058 h 2474550"/>
                <a:gd name="connsiteX5" fmla="*/ 540798 w 540798"/>
                <a:gd name="connsiteY5" fmla="*/ 2326058 h 2474550"/>
                <a:gd name="connsiteX6" fmla="*/ 540798 w 540798"/>
                <a:gd name="connsiteY6" fmla="*/ 2474550 h 2474550"/>
                <a:gd name="connsiteX7" fmla="*/ 136818 w 540798"/>
                <a:gd name="connsiteY7" fmla="*/ 2474550 h 247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98" h="2474550">
                  <a:moveTo>
                    <a:pt x="0" y="2474550"/>
                  </a:moveTo>
                  <a:lnTo>
                    <a:pt x="0" y="2326058"/>
                  </a:lnTo>
                  <a:lnTo>
                    <a:pt x="0" y="0"/>
                  </a:lnTo>
                  <a:lnTo>
                    <a:pt x="136818" y="0"/>
                  </a:lnTo>
                  <a:lnTo>
                    <a:pt x="136818" y="2326058"/>
                  </a:lnTo>
                  <a:lnTo>
                    <a:pt x="540798" y="2326058"/>
                  </a:lnTo>
                  <a:lnTo>
                    <a:pt x="540798" y="2474550"/>
                  </a:lnTo>
                  <a:lnTo>
                    <a:pt x="136818" y="2474550"/>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7" name="Freeform 56"/>
            <p:cNvSpPr/>
            <p:nvPr/>
          </p:nvSpPr>
          <p:spPr>
            <a:xfrm rot="16200000" flipH="1">
              <a:off x="7917587" y="-198104"/>
              <a:ext cx="540798" cy="2975657"/>
            </a:xfrm>
            <a:custGeom>
              <a:avLst/>
              <a:gdLst>
                <a:gd name="connsiteX0" fmla="*/ 0 w 540798"/>
                <a:gd name="connsiteY0" fmla="*/ 2474550 h 2474550"/>
                <a:gd name="connsiteX1" fmla="*/ 0 w 540798"/>
                <a:gd name="connsiteY1" fmla="*/ 2326058 h 2474550"/>
                <a:gd name="connsiteX2" fmla="*/ 0 w 540798"/>
                <a:gd name="connsiteY2" fmla="*/ 0 h 2474550"/>
                <a:gd name="connsiteX3" fmla="*/ 136818 w 540798"/>
                <a:gd name="connsiteY3" fmla="*/ 0 h 2474550"/>
                <a:gd name="connsiteX4" fmla="*/ 136818 w 540798"/>
                <a:gd name="connsiteY4" fmla="*/ 2326058 h 2474550"/>
                <a:gd name="connsiteX5" fmla="*/ 540798 w 540798"/>
                <a:gd name="connsiteY5" fmla="*/ 2326058 h 2474550"/>
                <a:gd name="connsiteX6" fmla="*/ 540798 w 540798"/>
                <a:gd name="connsiteY6" fmla="*/ 2474550 h 2474550"/>
                <a:gd name="connsiteX7" fmla="*/ 136818 w 540798"/>
                <a:gd name="connsiteY7" fmla="*/ 2474550 h 247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798" h="2474550">
                  <a:moveTo>
                    <a:pt x="0" y="2474550"/>
                  </a:moveTo>
                  <a:lnTo>
                    <a:pt x="0" y="2326058"/>
                  </a:lnTo>
                  <a:lnTo>
                    <a:pt x="0" y="0"/>
                  </a:lnTo>
                  <a:lnTo>
                    <a:pt x="136818" y="0"/>
                  </a:lnTo>
                  <a:lnTo>
                    <a:pt x="136818" y="2326058"/>
                  </a:lnTo>
                  <a:lnTo>
                    <a:pt x="540798" y="2326058"/>
                  </a:lnTo>
                  <a:lnTo>
                    <a:pt x="540798" y="2474550"/>
                  </a:lnTo>
                  <a:lnTo>
                    <a:pt x="136818" y="2474550"/>
                  </a:lnTo>
                  <a:close/>
                </a:path>
              </a:pathLst>
            </a:cu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8" name="Cloud 57"/>
            <p:cNvSpPr/>
            <p:nvPr/>
          </p:nvSpPr>
          <p:spPr>
            <a:xfrm>
              <a:off x="4962150" y="823543"/>
              <a:ext cx="2725828" cy="896868"/>
            </a:xfrm>
            <a:prstGeom prst="cloud">
              <a:avLst/>
            </a:prstGeom>
            <a:gradFill>
              <a:gsLst>
                <a:gs pos="0">
                  <a:schemeClr val="accent1">
                    <a:lumMod val="20000"/>
                    <a:lumOff val="80000"/>
                  </a:schemeClr>
                </a:gs>
                <a:gs pos="80000">
                  <a:schemeClr val="accent2">
                    <a:lumMod val="40000"/>
                    <a:lumOff val="60000"/>
                  </a:schemeClr>
                </a:gs>
                <a:gs pos="100000">
                  <a:schemeClr val="bg2">
                    <a:lumMod val="20000"/>
                    <a:lumOff val="8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rPr>
                <a:t>L3 Network</a:t>
              </a:r>
            </a:p>
          </p:txBody>
        </p:sp>
      </p:grpSp>
      <p:grpSp>
        <p:nvGrpSpPr>
          <p:cNvPr id="59" name="Group 58"/>
          <p:cNvGrpSpPr/>
          <p:nvPr/>
        </p:nvGrpSpPr>
        <p:grpSpPr>
          <a:xfrm>
            <a:off x="2214110" y="3314130"/>
            <a:ext cx="1792820" cy="611699"/>
            <a:chOff x="2707187" y="3124200"/>
            <a:chExt cx="1447800" cy="611699"/>
          </a:xfrm>
        </p:grpSpPr>
        <p:pic>
          <p:nvPicPr>
            <p:cNvPr id="60" name="NSX VP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07187" y="3124200"/>
              <a:ext cx="611699" cy="611699"/>
            </a:xfrm>
            <a:prstGeom prst="rect">
              <a:avLst/>
            </a:prstGeom>
          </p:spPr>
        </p:pic>
        <p:sp>
          <p:nvSpPr>
            <p:cNvPr id="61" name="TextBox 60"/>
            <p:cNvSpPr txBox="1"/>
            <p:nvPr/>
          </p:nvSpPr>
          <p:spPr>
            <a:xfrm>
              <a:off x="3240587" y="3200400"/>
              <a:ext cx="914400" cy="239245"/>
            </a:xfrm>
            <a:prstGeom prst="rect">
              <a:avLst/>
            </a:prstGeom>
            <a:noFill/>
          </p:spPr>
          <p:txBody>
            <a:bodyPr wrap="none" lIns="0" tIns="0" rIns="0" bIns="0" rtlCol="0">
              <a:noAutofit/>
            </a:bodyPr>
            <a:lstStyle/>
            <a:p>
              <a:pPr>
                <a:lnSpc>
                  <a:spcPct val="90000"/>
                </a:lnSpc>
              </a:pPr>
              <a:r>
                <a:rPr lang="en-US" sz="1400" dirty="0">
                  <a:solidFill>
                    <a:schemeClr val="tx2"/>
                  </a:solidFill>
                </a:rPr>
                <a:t>L2VPN Client</a:t>
              </a:r>
            </a:p>
          </p:txBody>
        </p:sp>
      </p:grpSp>
      <p:grpSp>
        <p:nvGrpSpPr>
          <p:cNvPr id="62" name="Group 61"/>
          <p:cNvGrpSpPr/>
          <p:nvPr/>
        </p:nvGrpSpPr>
        <p:grpSpPr>
          <a:xfrm>
            <a:off x="5099445" y="3334226"/>
            <a:ext cx="1894006" cy="611699"/>
            <a:chOff x="7914573" y="3124200"/>
            <a:chExt cx="1458538" cy="611699"/>
          </a:xfrm>
        </p:grpSpPr>
        <p:pic>
          <p:nvPicPr>
            <p:cNvPr id="63" name="NSX VPN"/>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61412" y="3124200"/>
              <a:ext cx="611699" cy="611699"/>
            </a:xfrm>
            <a:prstGeom prst="rect">
              <a:avLst/>
            </a:prstGeom>
          </p:spPr>
        </p:pic>
        <p:sp>
          <p:nvSpPr>
            <p:cNvPr id="64" name="TextBox 63"/>
            <p:cNvSpPr txBox="1"/>
            <p:nvPr/>
          </p:nvSpPr>
          <p:spPr>
            <a:xfrm>
              <a:off x="7914573" y="3233400"/>
              <a:ext cx="914400" cy="239245"/>
            </a:xfrm>
            <a:prstGeom prst="rect">
              <a:avLst/>
            </a:prstGeom>
            <a:noFill/>
          </p:spPr>
          <p:txBody>
            <a:bodyPr wrap="none" lIns="0" tIns="0" rIns="0" bIns="0" rtlCol="0">
              <a:noAutofit/>
            </a:bodyPr>
            <a:lstStyle/>
            <a:p>
              <a:pPr>
                <a:lnSpc>
                  <a:spcPct val="90000"/>
                </a:lnSpc>
              </a:pPr>
              <a:r>
                <a:rPr lang="en-US" sz="1400" dirty="0">
                  <a:solidFill>
                    <a:schemeClr val="tx2"/>
                  </a:solidFill>
                </a:rPr>
                <a:t>L2VPN Server</a:t>
              </a:r>
            </a:p>
          </p:txBody>
        </p:sp>
      </p:grpSp>
      <p:grpSp>
        <p:nvGrpSpPr>
          <p:cNvPr id="80" name="Group 79"/>
          <p:cNvGrpSpPr/>
          <p:nvPr/>
        </p:nvGrpSpPr>
        <p:grpSpPr>
          <a:xfrm>
            <a:off x="5854700" y="5319877"/>
            <a:ext cx="3400034" cy="635611"/>
            <a:chOff x="8234362" y="5089748"/>
            <a:chExt cx="3400034" cy="635611"/>
          </a:xfrm>
        </p:grpSpPr>
        <p:grpSp>
          <p:nvGrpSpPr>
            <p:cNvPr id="81" name="Group 80"/>
            <p:cNvGrpSpPr/>
            <p:nvPr/>
          </p:nvGrpSpPr>
          <p:grpSpPr>
            <a:xfrm>
              <a:off x="8234362" y="5089748"/>
              <a:ext cx="2442616" cy="635611"/>
              <a:chOff x="8234362" y="5089748"/>
              <a:chExt cx="2442616" cy="635611"/>
            </a:xfrm>
          </p:grpSpPr>
          <p:sp>
            <p:nvSpPr>
              <p:cNvPr id="83" name="Line 6"/>
              <p:cNvSpPr>
                <a:spLocks noChangeShapeType="1"/>
              </p:cNvSpPr>
              <p:nvPr/>
            </p:nvSpPr>
            <p:spPr bwMode="auto">
              <a:xfrm>
                <a:off x="9301640" y="5207527"/>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84" name="Rounded Rectangle 6"/>
              <p:cNvSpPr>
                <a:spLocks noChangeAspect="1"/>
              </p:cNvSpPr>
              <p:nvPr/>
            </p:nvSpPr>
            <p:spPr bwMode="auto">
              <a:xfrm>
                <a:off x="9032470" y="5089748"/>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VM3</a:t>
                </a:r>
              </a:p>
            </p:txBody>
          </p:sp>
          <p:sp>
            <p:nvSpPr>
              <p:cNvPr id="85" name="Rounded Rectangle 84"/>
              <p:cNvSpPr>
                <a:spLocks noChangeAspect="1"/>
              </p:cNvSpPr>
              <p:nvPr/>
            </p:nvSpPr>
            <p:spPr bwMode="auto">
              <a:xfrm>
                <a:off x="9250854" y="5590716"/>
                <a:ext cx="126967" cy="127000"/>
              </a:xfrm>
              <a:prstGeom prst="roundRect">
                <a:avLst>
                  <a:gd name="adj" fmla="val 7841"/>
                </a:avLst>
              </a:prstGeom>
              <a:solidFill>
                <a:schemeClr val="accent3">
                  <a:lumMod val="75000"/>
                </a:schemeClr>
              </a:solidFill>
              <a:ln w="9525" cap="flat" cmpd="sng" algn="ctr">
                <a:solidFill>
                  <a:schemeClr val="accent3">
                    <a:lumMod val="75000"/>
                  </a:schemeClr>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86" name="Line 6"/>
              <p:cNvSpPr>
                <a:spLocks noChangeShapeType="1"/>
              </p:cNvSpPr>
              <p:nvPr/>
            </p:nvSpPr>
            <p:spPr bwMode="auto">
              <a:xfrm>
                <a:off x="10097382" y="5192334"/>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87" name="Rounded Rectangle 6"/>
              <p:cNvSpPr>
                <a:spLocks noChangeAspect="1"/>
              </p:cNvSpPr>
              <p:nvPr/>
            </p:nvSpPr>
            <p:spPr bwMode="auto">
              <a:xfrm>
                <a:off x="9828212" y="5108575"/>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VM4</a:t>
                </a:r>
              </a:p>
            </p:txBody>
          </p:sp>
          <p:sp>
            <p:nvSpPr>
              <p:cNvPr id="88" name="Rounded Rectangle 87"/>
              <p:cNvSpPr>
                <a:spLocks noChangeAspect="1"/>
              </p:cNvSpPr>
              <p:nvPr/>
            </p:nvSpPr>
            <p:spPr bwMode="auto">
              <a:xfrm>
                <a:off x="10046596" y="5581873"/>
                <a:ext cx="126967" cy="127000"/>
              </a:xfrm>
              <a:prstGeom prst="roundRect">
                <a:avLst>
                  <a:gd name="adj" fmla="val 7841"/>
                </a:avLst>
              </a:prstGeom>
              <a:solidFill>
                <a:schemeClr val="accent3">
                  <a:lumMod val="75000"/>
                </a:schemeClr>
              </a:solidFill>
              <a:ln w="9525" cap="flat" cmpd="sng" algn="ctr">
                <a:solidFill>
                  <a:schemeClr val="accent3">
                    <a:lumMod val="75000"/>
                  </a:schemeClr>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cxnSp>
            <p:nvCxnSpPr>
              <p:cNvPr id="89" name="Straight Connector 88"/>
              <p:cNvCxnSpPr/>
              <p:nvPr/>
            </p:nvCxnSpPr>
            <p:spPr bwMode="auto">
              <a:xfrm>
                <a:off x="8234362" y="5715000"/>
                <a:ext cx="2442616" cy="10359"/>
              </a:xfrm>
              <a:prstGeom prst="line">
                <a:avLst/>
              </a:prstGeom>
              <a:solidFill>
                <a:srgbClr val="0095D3"/>
              </a:solidFill>
              <a:ln w="28575" cap="flat" cmpd="sng" algn="ctr">
                <a:solidFill>
                  <a:schemeClr val="accent3">
                    <a:lumMod val="75000"/>
                  </a:schemeClr>
                </a:solidFill>
                <a:prstDash val="solid"/>
                <a:round/>
                <a:headEnd type="none" w="med" len="med"/>
                <a:tailEnd type="none" w="med" len="med"/>
              </a:ln>
              <a:effectLst/>
            </p:spPr>
          </p:cxnSp>
        </p:grpSp>
        <p:sp>
          <p:nvSpPr>
            <p:cNvPr id="82" name="TextBox 81"/>
            <p:cNvSpPr txBox="1"/>
            <p:nvPr/>
          </p:nvSpPr>
          <p:spPr>
            <a:xfrm>
              <a:off x="10133012" y="5105400"/>
              <a:ext cx="1501384" cy="507831"/>
            </a:xfrm>
            <a:prstGeom prst="rect">
              <a:avLst/>
            </a:prstGeom>
            <a:noFill/>
          </p:spPr>
          <p:txBody>
            <a:bodyPr>
              <a:spAutoFit/>
            </a:bodyPr>
            <a:lstStyle/>
            <a:p>
              <a:pPr algn="ctr">
                <a:defRPr/>
              </a:pPr>
              <a:r>
                <a:rPr lang="en-US" sz="900" b="1" dirty="0">
                  <a:solidFill>
                    <a:srgbClr val="000000"/>
                  </a:solidFill>
                  <a:ea typeface="ＭＳ Ｐゴシック" charset="0"/>
                  <a:cs typeface="ＭＳ Ｐゴシック" charset="0"/>
                </a:rPr>
                <a:t>VXLAN </a:t>
              </a:r>
              <a:r>
                <a:rPr lang="en-US" sz="900" b="1" dirty="0">
                  <a:solidFill>
                    <a:srgbClr val="FF0000"/>
                  </a:solidFill>
                  <a:ea typeface="ＭＳ Ｐゴシック" charset="0"/>
                  <a:cs typeface="ＭＳ Ｐゴシック" charset="0"/>
                </a:rPr>
                <a:t>5001</a:t>
              </a:r>
              <a:r>
                <a:rPr lang="en-US" sz="900" b="1" dirty="0">
                  <a:solidFill>
                    <a:srgbClr val="000000"/>
                  </a:solidFill>
                  <a:ea typeface="ＭＳ Ｐゴシック" charset="0"/>
                  <a:cs typeface="ＭＳ Ｐゴシック" charset="0"/>
                </a:rPr>
                <a:t/>
              </a:r>
              <a:br>
                <a:rPr lang="en-US" sz="900" b="1" dirty="0">
                  <a:solidFill>
                    <a:srgbClr val="000000"/>
                  </a:solidFill>
                  <a:ea typeface="ＭＳ Ｐゴシック" charset="0"/>
                  <a:cs typeface="ＭＳ Ｐゴシック" charset="0"/>
                </a:rPr>
              </a:br>
              <a:r>
                <a:rPr lang="en-US" sz="900" b="1" dirty="0">
                  <a:solidFill>
                    <a:srgbClr val="000000"/>
                  </a:solidFill>
                  <a:ea typeface="ＭＳ Ｐゴシック" charset="0"/>
                  <a:cs typeface="ＭＳ Ｐゴシック" charset="0"/>
                </a:rPr>
                <a:t>172.16.20.0/24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6</a:t>
              </a:r>
              <a:endParaRPr lang="en-US" sz="1200" dirty="0">
                <a:solidFill>
                  <a:srgbClr val="FF0000"/>
                </a:solidFill>
                <a:ea typeface="ＭＳ Ｐゴシック" charset="0"/>
                <a:cs typeface="ＭＳ Ｐゴシック" charset="0"/>
              </a:endParaRPr>
            </a:p>
          </p:txBody>
        </p:sp>
      </p:grpSp>
      <p:cxnSp>
        <p:nvCxnSpPr>
          <p:cNvPr id="90" name="Straight Arrow Connector 89"/>
          <p:cNvCxnSpPr/>
          <p:nvPr/>
        </p:nvCxnSpPr>
        <p:spPr>
          <a:xfrm>
            <a:off x="2463359" y="3901272"/>
            <a:ext cx="674650" cy="607697"/>
          </a:xfrm>
          <a:prstGeom prst="straightConnector1">
            <a:avLst/>
          </a:prstGeom>
          <a:ln w="19050">
            <a:solidFill>
              <a:srgbClr val="F8981D"/>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3" idx="2"/>
          </p:cNvCxnSpPr>
          <p:nvPr/>
        </p:nvCxnSpPr>
        <p:spPr>
          <a:xfrm flipH="1">
            <a:off x="6060468" y="3945929"/>
            <a:ext cx="535816" cy="680395"/>
          </a:xfrm>
          <a:prstGeom prst="straightConnector1">
            <a:avLst/>
          </a:prstGeom>
          <a:ln w="19050">
            <a:solidFill>
              <a:srgbClr val="F8981D"/>
            </a:solidFill>
            <a:prstDash val="sysDash"/>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39772" y="4654643"/>
            <a:ext cx="2465475" cy="1441517"/>
            <a:chOff x="657137" y="4691214"/>
            <a:chExt cx="2465475" cy="1441517"/>
          </a:xfrm>
        </p:grpSpPr>
        <p:cxnSp>
          <p:nvCxnSpPr>
            <p:cNvPr id="93" name="Straight Connector 92"/>
            <p:cNvCxnSpPr/>
            <p:nvPr/>
          </p:nvCxnSpPr>
          <p:spPr bwMode="auto">
            <a:xfrm>
              <a:off x="1370012" y="6128785"/>
              <a:ext cx="1752600" cy="0"/>
            </a:xfrm>
            <a:prstGeom prst="line">
              <a:avLst/>
            </a:prstGeom>
            <a:solidFill>
              <a:srgbClr val="0095D3"/>
            </a:solidFill>
            <a:ln w="28575" cap="flat" cmpd="sng" algn="ctr">
              <a:solidFill>
                <a:schemeClr val="accent1"/>
              </a:solidFill>
              <a:prstDash val="solid"/>
              <a:round/>
              <a:headEnd type="none" w="med" len="med"/>
              <a:tailEnd type="none" w="med" len="med"/>
            </a:ln>
            <a:effectLst/>
          </p:spPr>
        </p:cxnSp>
        <p:sp>
          <p:nvSpPr>
            <p:cNvPr id="94" name="Line 6"/>
            <p:cNvSpPr>
              <a:spLocks noChangeShapeType="1"/>
            </p:cNvSpPr>
            <p:nvPr/>
          </p:nvSpPr>
          <p:spPr bwMode="auto">
            <a:xfrm>
              <a:off x="1832859" y="5625499"/>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95" name="Rounded Rectangle 6"/>
            <p:cNvSpPr>
              <a:spLocks noChangeAspect="1"/>
            </p:cNvSpPr>
            <p:nvPr/>
          </p:nvSpPr>
          <p:spPr bwMode="auto">
            <a:xfrm>
              <a:off x="1563688" y="5497294"/>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VM1</a:t>
              </a:r>
            </a:p>
          </p:txBody>
        </p:sp>
        <p:sp>
          <p:nvSpPr>
            <p:cNvPr id="96" name="Rounded Rectangle 95"/>
            <p:cNvSpPr>
              <a:spLocks noChangeAspect="1"/>
            </p:cNvSpPr>
            <p:nvPr/>
          </p:nvSpPr>
          <p:spPr bwMode="auto">
            <a:xfrm>
              <a:off x="1782072" y="5998262"/>
              <a:ext cx="126967" cy="127000"/>
            </a:xfrm>
            <a:prstGeom prst="roundRect">
              <a:avLst>
                <a:gd name="adj" fmla="val 7841"/>
              </a:avLst>
            </a:prstGeom>
            <a:solidFill>
              <a:schemeClr val="accent1"/>
            </a:solidFill>
            <a:ln w="9525" cap="flat" cmpd="sng" algn="ctr">
              <a:solidFill>
                <a:schemeClr val="accent1"/>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97" name="Line 6"/>
            <p:cNvSpPr>
              <a:spLocks noChangeShapeType="1"/>
            </p:cNvSpPr>
            <p:nvPr/>
          </p:nvSpPr>
          <p:spPr bwMode="auto">
            <a:xfrm>
              <a:off x="2537682" y="5612799"/>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98" name="Rounded Rectangle 6"/>
            <p:cNvSpPr>
              <a:spLocks noChangeAspect="1"/>
            </p:cNvSpPr>
            <p:nvPr/>
          </p:nvSpPr>
          <p:spPr bwMode="auto">
            <a:xfrm>
              <a:off x="2314292" y="5497294"/>
              <a:ext cx="463176"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VM2</a:t>
              </a:r>
            </a:p>
          </p:txBody>
        </p:sp>
        <p:sp>
          <p:nvSpPr>
            <p:cNvPr id="99" name="Rounded Rectangle 98"/>
            <p:cNvSpPr>
              <a:spLocks noChangeAspect="1"/>
            </p:cNvSpPr>
            <p:nvPr/>
          </p:nvSpPr>
          <p:spPr bwMode="auto">
            <a:xfrm>
              <a:off x="2486895" y="5998262"/>
              <a:ext cx="126967" cy="127000"/>
            </a:xfrm>
            <a:prstGeom prst="roundRect">
              <a:avLst>
                <a:gd name="adj" fmla="val 7841"/>
              </a:avLst>
            </a:prstGeom>
            <a:solidFill>
              <a:schemeClr val="accent1"/>
            </a:solidFill>
            <a:ln w="9525" cap="flat" cmpd="sng" algn="ctr">
              <a:solidFill>
                <a:schemeClr val="accent1"/>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00" name="TextBox 99"/>
            <p:cNvSpPr txBox="1"/>
            <p:nvPr/>
          </p:nvSpPr>
          <p:spPr>
            <a:xfrm>
              <a:off x="657137" y="5486400"/>
              <a:ext cx="1143000" cy="646331"/>
            </a:xfrm>
            <a:prstGeom prst="rect">
              <a:avLst/>
            </a:prstGeom>
            <a:noFill/>
          </p:spPr>
          <p:txBody>
            <a:bodyPr wrap="square">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51</a:t>
              </a:r>
              <a:r>
                <a:rPr lang="en-US" sz="900" b="1" dirty="0">
                  <a:solidFill>
                    <a:srgbClr val="000000"/>
                  </a:solidFill>
                  <a:ea typeface="ＭＳ Ｐゴシック" charset="0"/>
                  <a:cs typeface="ＭＳ Ｐゴシック" charset="0"/>
                </a:rPr>
                <a:t> 172.16.20.0/24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6</a:t>
              </a:r>
              <a:endParaRPr lang="en-US" sz="900" dirty="0">
                <a:solidFill>
                  <a:srgbClr val="FF0000"/>
                </a:solidFill>
                <a:ea typeface="ＭＳ Ｐゴシック" charset="0"/>
                <a:cs typeface="ＭＳ Ｐゴシック" charset="0"/>
              </a:endParaRPr>
            </a:p>
            <a:p>
              <a:pPr algn="ctr">
                <a:defRPr/>
              </a:pPr>
              <a:endParaRPr lang="en-US" sz="900" dirty="0">
                <a:solidFill>
                  <a:srgbClr val="000000"/>
                </a:solidFill>
                <a:ea typeface="ＭＳ Ｐゴシック" charset="0"/>
                <a:cs typeface="ＭＳ Ｐゴシック" charset="0"/>
              </a:endParaRPr>
            </a:p>
          </p:txBody>
        </p:sp>
        <p:sp>
          <p:nvSpPr>
            <p:cNvPr id="101" name="Line 6"/>
            <p:cNvSpPr>
              <a:spLocks noChangeShapeType="1"/>
            </p:cNvSpPr>
            <p:nvPr/>
          </p:nvSpPr>
          <p:spPr bwMode="auto">
            <a:xfrm flipH="1">
              <a:off x="3110670" y="4691214"/>
              <a:ext cx="0" cy="1435248"/>
            </a:xfrm>
            <a:prstGeom prst="line">
              <a:avLst/>
            </a:prstGeom>
            <a:noFill/>
            <a:ln w="28575">
              <a:solidFill>
                <a:schemeClr val="accent1"/>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grpSp>
      <p:grpSp>
        <p:nvGrpSpPr>
          <p:cNvPr id="102" name="Group 101"/>
          <p:cNvGrpSpPr/>
          <p:nvPr/>
        </p:nvGrpSpPr>
        <p:grpSpPr>
          <a:xfrm>
            <a:off x="-55479" y="4666575"/>
            <a:ext cx="2637835" cy="705408"/>
            <a:chOff x="641432" y="4703151"/>
            <a:chExt cx="2637835" cy="705408"/>
          </a:xfrm>
        </p:grpSpPr>
        <p:cxnSp>
          <p:nvCxnSpPr>
            <p:cNvPr id="103" name="Straight Connector 102"/>
            <p:cNvCxnSpPr/>
            <p:nvPr/>
          </p:nvCxnSpPr>
          <p:spPr bwMode="auto">
            <a:xfrm>
              <a:off x="1370012" y="5387188"/>
              <a:ext cx="1905000" cy="7895"/>
            </a:xfrm>
            <a:prstGeom prst="line">
              <a:avLst/>
            </a:prstGeom>
            <a:solidFill>
              <a:srgbClr val="0095D3"/>
            </a:solidFill>
            <a:ln w="28575" cap="flat" cmpd="sng" algn="ctr">
              <a:solidFill>
                <a:schemeClr val="accent4"/>
              </a:solidFill>
              <a:prstDash val="solid"/>
              <a:round/>
              <a:headEnd type="none" w="med" len="med"/>
              <a:tailEnd type="none" w="med" len="med"/>
            </a:ln>
            <a:effectLst/>
          </p:spPr>
        </p:cxnSp>
        <p:sp>
          <p:nvSpPr>
            <p:cNvPr id="104" name="Line 6"/>
            <p:cNvSpPr>
              <a:spLocks noChangeShapeType="1"/>
            </p:cNvSpPr>
            <p:nvPr/>
          </p:nvSpPr>
          <p:spPr bwMode="auto">
            <a:xfrm>
              <a:off x="1909059" y="4970876"/>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05" name="Rounded Rectangle 6"/>
            <p:cNvSpPr>
              <a:spLocks noChangeAspect="1"/>
            </p:cNvSpPr>
            <p:nvPr/>
          </p:nvSpPr>
          <p:spPr bwMode="auto">
            <a:xfrm>
              <a:off x="1639888" y="4842671"/>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VM1</a:t>
              </a:r>
            </a:p>
          </p:txBody>
        </p:sp>
        <p:sp>
          <p:nvSpPr>
            <p:cNvPr id="106" name="Rounded Rectangle 105"/>
            <p:cNvSpPr>
              <a:spLocks noChangeAspect="1"/>
            </p:cNvSpPr>
            <p:nvPr/>
          </p:nvSpPr>
          <p:spPr bwMode="auto">
            <a:xfrm>
              <a:off x="1850802" y="5272252"/>
              <a:ext cx="126967" cy="127000"/>
            </a:xfrm>
            <a:prstGeom prst="roundRect">
              <a:avLst>
                <a:gd name="adj" fmla="val 7841"/>
              </a:avLst>
            </a:prstGeom>
            <a:solidFill>
              <a:schemeClr val="accent4"/>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07" name="Line 6"/>
            <p:cNvSpPr>
              <a:spLocks noChangeShapeType="1"/>
            </p:cNvSpPr>
            <p:nvPr/>
          </p:nvSpPr>
          <p:spPr bwMode="auto">
            <a:xfrm>
              <a:off x="2766945" y="4958176"/>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08" name="Rounded Rectangle 6"/>
            <p:cNvSpPr>
              <a:spLocks noChangeAspect="1"/>
            </p:cNvSpPr>
            <p:nvPr/>
          </p:nvSpPr>
          <p:spPr bwMode="auto">
            <a:xfrm>
              <a:off x="2513012" y="4842671"/>
              <a:ext cx="463176"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VM2</a:t>
              </a:r>
            </a:p>
          </p:txBody>
        </p:sp>
        <p:sp>
          <p:nvSpPr>
            <p:cNvPr id="109" name="Rounded Rectangle 108"/>
            <p:cNvSpPr>
              <a:spLocks noChangeAspect="1"/>
            </p:cNvSpPr>
            <p:nvPr/>
          </p:nvSpPr>
          <p:spPr bwMode="auto">
            <a:xfrm>
              <a:off x="2716158" y="5272252"/>
              <a:ext cx="126967" cy="127000"/>
            </a:xfrm>
            <a:prstGeom prst="roundRect">
              <a:avLst>
                <a:gd name="adj" fmla="val 7841"/>
              </a:avLst>
            </a:prstGeom>
            <a:solidFill>
              <a:schemeClr val="accent4"/>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110" name="TextBox 109"/>
            <p:cNvSpPr txBox="1"/>
            <p:nvPr/>
          </p:nvSpPr>
          <p:spPr>
            <a:xfrm>
              <a:off x="641432" y="4843376"/>
              <a:ext cx="1143000" cy="507831"/>
            </a:xfrm>
            <a:prstGeom prst="rect">
              <a:avLst/>
            </a:prstGeom>
            <a:noFill/>
          </p:spPr>
          <p:txBody>
            <a:bodyPr wrap="square">
              <a:spAutoFit/>
            </a:bodyPr>
            <a:lstStyle/>
            <a:p>
              <a:pPr algn="ctr">
                <a:defRPr/>
              </a:pPr>
              <a:r>
                <a:rPr lang="en-US" sz="900" b="1" dirty="0">
                  <a:solidFill>
                    <a:srgbClr val="000000"/>
                  </a:solidFill>
                  <a:ea typeface="ＭＳ Ｐゴシック" charset="0"/>
                  <a:cs typeface="ＭＳ Ｐゴシック" charset="0"/>
                </a:rPr>
                <a:t>VLAN </a:t>
              </a:r>
              <a:r>
                <a:rPr lang="en-US" sz="900" b="1" dirty="0">
                  <a:solidFill>
                    <a:srgbClr val="FF0000"/>
                  </a:solidFill>
                  <a:ea typeface="ＭＳ Ｐゴシック" charset="0"/>
                  <a:cs typeface="ＭＳ Ｐゴシック" charset="0"/>
                </a:rPr>
                <a:t>50</a:t>
              </a:r>
              <a:r>
                <a:rPr lang="en-US" sz="900" b="1" dirty="0">
                  <a:solidFill>
                    <a:srgbClr val="000000"/>
                  </a:solidFill>
                  <a:ea typeface="ＭＳ Ｐゴシック" charset="0"/>
                  <a:cs typeface="ＭＳ Ｐゴシック" charset="0"/>
                </a:rPr>
                <a:t> 172.16.10.0/24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5</a:t>
              </a:r>
              <a:endParaRPr lang="en-US" sz="900" dirty="0">
                <a:solidFill>
                  <a:srgbClr val="FF0000"/>
                </a:solidFill>
                <a:ea typeface="ＭＳ Ｐゴシック" charset="0"/>
                <a:cs typeface="ＭＳ Ｐゴシック" charset="0"/>
              </a:endParaRPr>
            </a:p>
          </p:txBody>
        </p:sp>
        <p:sp>
          <p:nvSpPr>
            <p:cNvPr id="111" name="Line 6"/>
            <p:cNvSpPr>
              <a:spLocks noChangeShapeType="1"/>
            </p:cNvSpPr>
            <p:nvPr/>
          </p:nvSpPr>
          <p:spPr bwMode="auto">
            <a:xfrm flipH="1">
              <a:off x="3275872" y="4703151"/>
              <a:ext cx="3395" cy="705408"/>
            </a:xfrm>
            <a:prstGeom prst="line">
              <a:avLst/>
            </a:prstGeom>
            <a:noFill/>
            <a:ln w="28575">
              <a:solidFill>
                <a:schemeClr val="accent4"/>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grpSp>
      <p:sp>
        <p:nvSpPr>
          <p:cNvPr id="112" name="Line 6"/>
          <p:cNvSpPr>
            <a:spLocks noChangeShapeType="1"/>
          </p:cNvSpPr>
          <p:nvPr/>
        </p:nvSpPr>
        <p:spPr bwMode="auto">
          <a:xfrm flipV="1">
            <a:off x="2436719" y="5126898"/>
            <a:ext cx="761825" cy="0"/>
          </a:xfrm>
          <a:prstGeom prst="line">
            <a:avLst/>
          </a:prstGeom>
          <a:noFill/>
          <a:ln w="28575">
            <a:solidFill>
              <a:schemeClr val="tx1"/>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14" name="TextBox 113"/>
          <p:cNvSpPr txBox="1"/>
          <p:nvPr/>
        </p:nvSpPr>
        <p:spPr>
          <a:xfrm>
            <a:off x="3416300" y="4470897"/>
            <a:ext cx="1143000" cy="646331"/>
          </a:xfrm>
          <a:prstGeom prst="rect">
            <a:avLst/>
          </a:prstGeom>
          <a:noFill/>
        </p:spPr>
        <p:txBody>
          <a:bodyPr wrap="square">
            <a:spAutoFit/>
          </a:bodyPr>
          <a:lstStyle/>
          <a:p>
            <a:pPr algn="ctr">
              <a:defRPr/>
            </a:pPr>
            <a:r>
              <a:rPr lang="en-US" sz="1200" b="1" dirty="0">
                <a:solidFill>
                  <a:srgbClr val="000000"/>
                </a:solidFill>
                <a:ea typeface="ＭＳ Ｐゴシック" charset="0"/>
                <a:cs typeface="ＭＳ Ｐゴシック" charset="0"/>
              </a:rPr>
              <a:t>Site A Standalone Edge</a:t>
            </a:r>
          </a:p>
        </p:txBody>
      </p:sp>
      <p:sp>
        <p:nvSpPr>
          <p:cNvPr id="115" name="TextBox 114"/>
          <p:cNvSpPr txBox="1"/>
          <p:nvPr/>
        </p:nvSpPr>
        <p:spPr>
          <a:xfrm>
            <a:off x="2882903" y="5244160"/>
            <a:ext cx="914401" cy="369332"/>
          </a:xfrm>
          <a:prstGeom prst="rect">
            <a:avLst/>
          </a:prstGeom>
          <a:noFill/>
        </p:spPr>
        <p:txBody>
          <a:bodyPr wrap="square">
            <a:spAutoFit/>
          </a:bodyPr>
          <a:lstStyle/>
          <a:p>
            <a:pPr>
              <a:defRPr/>
            </a:pPr>
            <a:r>
              <a:rPr lang="en-US" sz="900" b="1" dirty="0">
                <a:solidFill>
                  <a:srgbClr val="000000"/>
                </a:solidFill>
                <a:ea typeface="ＭＳ Ｐゴシック" charset="0"/>
                <a:cs typeface="ＭＳ Ｐゴシック" charset="0"/>
              </a:rPr>
              <a:t>VLAN Trunk Interface</a:t>
            </a:r>
            <a:endParaRPr lang="en-US" sz="900" dirty="0">
              <a:solidFill>
                <a:srgbClr val="000000"/>
              </a:solidFill>
              <a:ea typeface="ＭＳ Ｐゴシック" charset="0"/>
              <a:cs typeface="ＭＳ Ｐゴシック" charset="0"/>
            </a:endParaRPr>
          </a:p>
        </p:txBody>
      </p:sp>
      <p:grpSp>
        <p:nvGrpSpPr>
          <p:cNvPr id="117" name="Group 116"/>
          <p:cNvGrpSpPr/>
          <p:nvPr/>
        </p:nvGrpSpPr>
        <p:grpSpPr>
          <a:xfrm>
            <a:off x="1292060" y="4030599"/>
            <a:ext cx="2863624" cy="689721"/>
            <a:chOff x="1988972" y="4067175"/>
            <a:chExt cx="2863624" cy="689721"/>
          </a:xfrm>
        </p:grpSpPr>
        <p:sp>
          <p:nvSpPr>
            <p:cNvPr id="118" name="TextBox 117"/>
            <p:cNvSpPr txBox="1"/>
            <p:nvPr/>
          </p:nvSpPr>
          <p:spPr>
            <a:xfrm>
              <a:off x="3351212" y="4067175"/>
              <a:ext cx="1501384" cy="400110"/>
            </a:xfrm>
            <a:prstGeom prst="rect">
              <a:avLst/>
            </a:prstGeom>
            <a:noFill/>
          </p:spPr>
          <p:txBody>
            <a:bodyPr>
              <a:spAutoFit/>
            </a:bodyPr>
            <a:lstStyle/>
            <a:p>
              <a:pPr algn="ctr">
                <a:defRPr/>
              </a:pPr>
              <a:r>
                <a:rPr lang="en-US" sz="1000" b="1" dirty="0">
                  <a:solidFill>
                    <a:srgbClr val="000000"/>
                  </a:solidFill>
                  <a:ea typeface="ＭＳ Ｐゴシック" charset="0"/>
                  <a:cs typeface="ＭＳ Ｐゴシック" charset="0"/>
                </a:rPr>
                <a:t>Site A </a:t>
              </a:r>
            </a:p>
            <a:p>
              <a:pPr algn="ctr">
                <a:defRPr/>
              </a:pPr>
              <a:r>
                <a:rPr lang="en-US" sz="1000" b="1" dirty="0">
                  <a:solidFill>
                    <a:srgbClr val="000000"/>
                  </a:solidFill>
                  <a:ea typeface="ＭＳ Ｐゴシック" charset="0"/>
                  <a:cs typeface="ＭＳ Ｐゴシック" charset="0"/>
                </a:rPr>
                <a:t>Uplink Network</a:t>
              </a:r>
              <a:endParaRPr lang="en-US" sz="1400" dirty="0">
                <a:solidFill>
                  <a:srgbClr val="000000"/>
                </a:solidFill>
                <a:ea typeface="ＭＳ Ｐゴシック" charset="0"/>
                <a:cs typeface="ＭＳ Ｐゴシック" charset="0"/>
              </a:endParaRPr>
            </a:p>
          </p:txBody>
        </p:sp>
        <p:pic>
          <p:nvPicPr>
            <p:cNvPr id="119" name="Rou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1279" y="4191000"/>
              <a:ext cx="565896" cy="565896"/>
            </a:xfrm>
            <a:prstGeom prst="rect">
              <a:avLst/>
            </a:prstGeom>
          </p:spPr>
        </p:pic>
        <p:pic>
          <p:nvPicPr>
            <p:cNvPr id="120" name="Route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04117" y="4191000"/>
              <a:ext cx="565896" cy="565896"/>
            </a:xfrm>
            <a:prstGeom prst="rect">
              <a:avLst/>
            </a:prstGeom>
          </p:spPr>
        </p:pic>
        <p:sp>
          <p:nvSpPr>
            <p:cNvPr id="121" name="TextBox 120"/>
            <p:cNvSpPr txBox="1"/>
            <p:nvPr/>
          </p:nvSpPr>
          <p:spPr>
            <a:xfrm>
              <a:off x="1988972" y="4233776"/>
              <a:ext cx="839426" cy="461665"/>
            </a:xfrm>
            <a:prstGeom prst="rect">
              <a:avLst/>
            </a:prstGeom>
            <a:noFill/>
          </p:spPr>
          <p:txBody>
            <a:bodyPr wrap="square">
              <a:spAutoFit/>
            </a:bodyPr>
            <a:lstStyle/>
            <a:p>
              <a:pPr algn="ctr">
                <a:defRPr/>
              </a:pPr>
              <a:r>
                <a:rPr lang="en-US" sz="1200" b="1" dirty="0">
                  <a:solidFill>
                    <a:srgbClr val="000000"/>
                  </a:solidFill>
                  <a:ea typeface="ＭＳ Ｐゴシック" charset="0"/>
                  <a:cs typeface="ＭＳ Ｐゴシック" charset="0"/>
                </a:rPr>
                <a:t>ExistingRouter</a:t>
              </a:r>
              <a:endParaRPr lang="en-US" sz="1200" dirty="0">
                <a:solidFill>
                  <a:srgbClr val="000000"/>
                </a:solidFill>
                <a:ea typeface="ＭＳ Ｐゴシック" charset="0"/>
                <a:cs typeface="ＭＳ Ｐゴシック" charset="0"/>
              </a:endParaRPr>
            </a:p>
          </p:txBody>
        </p:sp>
      </p:grpSp>
      <p:grpSp>
        <p:nvGrpSpPr>
          <p:cNvPr id="122" name="Group 121"/>
          <p:cNvGrpSpPr/>
          <p:nvPr/>
        </p:nvGrpSpPr>
        <p:grpSpPr>
          <a:xfrm>
            <a:off x="2828303" y="4459229"/>
            <a:ext cx="457200" cy="117597"/>
            <a:chOff x="3525213" y="4495800"/>
            <a:chExt cx="457200" cy="117597"/>
          </a:xfrm>
        </p:grpSpPr>
        <p:sp>
          <p:nvSpPr>
            <p:cNvPr id="123" name="Line 6"/>
            <p:cNvSpPr>
              <a:spLocks noChangeShapeType="1"/>
            </p:cNvSpPr>
            <p:nvPr/>
          </p:nvSpPr>
          <p:spPr bwMode="auto">
            <a:xfrm flipV="1">
              <a:off x="3525213" y="4495800"/>
              <a:ext cx="457200" cy="0"/>
            </a:xfrm>
            <a:prstGeom prst="line">
              <a:avLst/>
            </a:prstGeom>
            <a:noFill/>
            <a:ln w="19050">
              <a:solidFill>
                <a:srgbClr val="660066"/>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124" name="Line 6"/>
            <p:cNvSpPr>
              <a:spLocks noChangeShapeType="1"/>
            </p:cNvSpPr>
            <p:nvPr/>
          </p:nvSpPr>
          <p:spPr bwMode="auto">
            <a:xfrm>
              <a:off x="3972752" y="4495801"/>
              <a:ext cx="1454" cy="117596"/>
            </a:xfrm>
            <a:prstGeom prst="line">
              <a:avLst/>
            </a:prstGeom>
            <a:noFill/>
            <a:ln w="19050">
              <a:solidFill>
                <a:srgbClr val="660066"/>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grpSp>
      <p:sp>
        <p:nvSpPr>
          <p:cNvPr id="125" name="Rounded Rectangle 124"/>
          <p:cNvSpPr>
            <a:spLocks noChangeAspect="1"/>
          </p:cNvSpPr>
          <p:nvPr/>
        </p:nvSpPr>
        <p:spPr bwMode="auto">
          <a:xfrm>
            <a:off x="3143701" y="5050785"/>
            <a:ext cx="130337" cy="130371"/>
          </a:xfrm>
          <a:prstGeom prst="roundRect">
            <a:avLst>
              <a:gd name="adj" fmla="val 7841"/>
            </a:avLst>
          </a:prstGeom>
          <a:solidFill>
            <a:schemeClr val="tx1"/>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grpSp>
        <p:nvGrpSpPr>
          <p:cNvPr id="135" name="Group 134"/>
          <p:cNvGrpSpPr/>
          <p:nvPr/>
        </p:nvGrpSpPr>
        <p:grpSpPr>
          <a:xfrm>
            <a:off x="2004366" y="770997"/>
            <a:ext cx="4864093" cy="3966535"/>
            <a:chOff x="1853172" y="807574"/>
            <a:chExt cx="5200466" cy="3464654"/>
          </a:xfrm>
        </p:grpSpPr>
        <p:sp>
          <p:nvSpPr>
            <p:cNvPr id="136" name="Freeform 135"/>
            <p:cNvSpPr/>
            <p:nvPr/>
          </p:nvSpPr>
          <p:spPr bwMode="auto">
            <a:xfrm>
              <a:off x="1853172" y="807574"/>
              <a:ext cx="2880753" cy="3464098"/>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37" name="Freeform 136"/>
            <p:cNvSpPr/>
            <p:nvPr/>
          </p:nvSpPr>
          <p:spPr bwMode="auto">
            <a:xfrm>
              <a:off x="1929372" y="874249"/>
              <a:ext cx="2880753" cy="3338730"/>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38" name="Freeform 137"/>
            <p:cNvSpPr/>
            <p:nvPr/>
          </p:nvSpPr>
          <p:spPr bwMode="auto">
            <a:xfrm flipH="1">
              <a:off x="4560222" y="808130"/>
              <a:ext cx="2493416" cy="3464098"/>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sp>
          <p:nvSpPr>
            <p:cNvPr id="139" name="Freeform 138"/>
            <p:cNvSpPr/>
            <p:nvPr/>
          </p:nvSpPr>
          <p:spPr bwMode="auto">
            <a:xfrm flipH="1">
              <a:off x="4487304" y="874805"/>
              <a:ext cx="2493416" cy="3345375"/>
            </a:xfrm>
            <a:custGeom>
              <a:avLst/>
              <a:gdLst>
                <a:gd name="connsiteX0" fmla="*/ 994803 w 2880753"/>
                <a:gd name="connsiteY0" fmla="*/ 3412001 h 3464098"/>
                <a:gd name="connsiteX1" fmla="*/ 966228 w 2880753"/>
                <a:gd name="connsiteY1" fmla="*/ 3364376 h 3464098"/>
                <a:gd name="connsiteX2" fmla="*/ 128028 w 2880753"/>
                <a:gd name="connsiteY2" fmla="*/ 2507126 h 3464098"/>
                <a:gd name="connsiteX3" fmla="*/ 80403 w 2880753"/>
                <a:gd name="connsiteY3" fmla="*/ 535451 h 3464098"/>
                <a:gd name="connsiteX4" fmla="*/ 880503 w 2880753"/>
                <a:gd name="connsiteY4" fmla="*/ 68726 h 3464098"/>
                <a:gd name="connsiteX5" fmla="*/ 2880753 w 2880753"/>
                <a:gd name="connsiteY5" fmla="*/ 11576 h 346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753" h="3464098">
                  <a:moveTo>
                    <a:pt x="994803" y="3412001"/>
                  </a:moveTo>
                  <a:cubicBezTo>
                    <a:pt x="1052747" y="3463595"/>
                    <a:pt x="1110691" y="3515189"/>
                    <a:pt x="966228" y="3364376"/>
                  </a:cubicBezTo>
                  <a:cubicBezTo>
                    <a:pt x="821765" y="3213563"/>
                    <a:pt x="275666" y="2978614"/>
                    <a:pt x="128028" y="2507126"/>
                  </a:cubicBezTo>
                  <a:cubicBezTo>
                    <a:pt x="-19610" y="2035638"/>
                    <a:pt x="-45009" y="941851"/>
                    <a:pt x="80403" y="535451"/>
                  </a:cubicBezTo>
                  <a:cubicBezTo>
                    <a:pt x="205815" y="129051"/>
                    <a:pt x="413778" y="156038"/>
                    <a:pt x="880503" y="68726"/>
                  </a:cubicBezTo>
                  <a:cubicBezTo>
                    <a:pt x="1347228" y="-18587"/>
                    <a:pt x="2113990" y="-3506"/>
                    <a:pt x="2880753" y="11576"/>
                  </a:cubicBezTo>
                </a:path>
              </a:pathLst>
            </a:custGeom>
            <a:noFill/>
            <a:ln w="25400">
              <a:solidFill>
                <a:srgbClr val="C00000"/>
              </a:solidFill>
              <a:round/>
              <a:headEnd/>
              <a:tailEnd/>
            </a:ln>
          </p:spPr>
          <p:txBody>
            <a:bodyPr vert="horz" wrap="non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40000"/>
                </a:spcAft>
                <a:buClrTx/>
                <a:buSzTx/>
                <a:buFontTx/>
                <a:buNone/>
                <a:tabLst/>
              </a:pPr>
              <a:endParaRPr kumimoji="0" lang="en-US" sz="2400" b="0" i="0" u="none" strike="noStrike" cap="none" normalizeH="0" baseline="0" smtClean="0">
                <a:ln>
                  <a:noFill/>
                </a:ln>
                <a:solidFill>
                  <a:srgbClr val="0095D3"/>
                </a:solidFill>
                <a:effectLst/>
                <a:latin typeface="Arial" charset="0"/>
                <a:ea typeface="ＭＳ Ｐゴシック" pitchFamily="34" charset="-128"/>
              </a:endParaRPr>
            </a:p>
          </p:txBody>
        </p:sp>
      </p:grpSp>
      <p:pic>
        <p:nvPicPr>
          <p:cNvPr id="116" name="Picture 1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04239" y="4500402"/>
            <a:ext cx="637013" cy="637180"/>
          </a:xfrm>
          <a:prstGeom prst="rect">
            <a:avLst/>
          </a:prstGeom>
        </p:spPr>
      </p:pic>
      <p:grpSp>
        <p:nvGrpSpPr>
          <p:cNvPr id="65" name="Group 64"/>
          <p:cNvGrpSpPr/>
          <p:nvPr/>
        </p:nvGrpSpPr>
        <p:grpSpPr>
          <a:xfrm>
            <a:off x="4477040" y="3963924"/>
            <a:ext cx="4866998" cy="1993900"/>
            <a:chOff x="6875750" y="3733800"/>
            <a:chExt cx="4866998" cy="1993900"/>
          </a:xfrm>
        </p:grpSpPr>
        <p:sp>
          <p:nvSpPr>
            <p:cNvPr id="66" name="Line 6"/>
            <p:cNvSpPr>
              <a:spLocks noChangeShapeType="1"/>
            </p:cNvSpPr>
            <p:nvPr/>
          </p:nvSpPr>
          <p:spPr bwMode="auto">
            <a:xfrm>
              <a:off x="9581596" y="4519011"/>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67" name="Rounded Rectangle 6"/>
            <p:cNvSpPr>
              <a:spLocks noChangeAspect="1"/>
            </p:cNvSpPr>
            <p:nvPr/>
          </p:nvSpPr>
          <p:spPr bwMode="auto">
            <a:xfrm>
              <a:off x="9312426" y="4401232"/>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VM3</a:t>
              </a:r>
            </a:p>
          </p:txBody>
        </p:sp>
        <p:sp>
          <p:nvSpPr>
            <p:cNvPr id="68" name="Rounded Rectangle 67"/>
            <p:cNvSpPr>
              <a:spLocks noChangeAspect="1"/>
            </p:cNvSpPr>
            <p:nvPr/>
          </p:nvSpPr>
          <p:spPr bwMode="auto">
            <a:xfrm>
              <a:off x="9530810" y="4902200"/>
              <a:ext cx="126967" cy="127000"/>
            </a:xfrm>
            <a:prstGeom prst="roundRect">
              <a:avLst>
                <a:gd name="adj" fmla="val 7841"/>
              </a:avLst>
            </a:prstGeom>
            <a:solidFill>
              <a:schemeClr val="accent6"/>
            </a:solidFill>
            <a:ln w="9525" cap="flat" cmpd="sng" algn="ctr">
              <a:solidFill>
                <a:schemeClr val="accent6"/>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cxnSp>
          <p:nvCxnSpPr>
            <p:cNvPr id="69" name="Straight Connector 68"/>
            <p:cNvCxnSpPr/>
            <p:nvPr/>
          </p:nvCxnSpPr>
          <p:spPr bwMode="auto">
            <a:xfrm>
              <a:off x="8235472" y="5010832"/>
              <a:ext cx="2442616" cy="10359"/>
            </a:xfrm>
            <a:prstGeom prst="line">
              <a:avLst/>
            </a:prstGeom>
            <a:solidFill>
              <a:srgbClr val="0095D3"/>
            </a:solidFill>
            <a:ln w="28575" cap="flat" cmpd="sng" algn="ctr">
              <a:solidFill>
                <a:schemeClr val="accent6"/>
              </a:solidFill>
              <a:prstDash val="solid"/>
              <a:round/>
              <a:headEnd type="none" w="med" len="med"/>
              <a:tailEnd type="none" w="med" len="med"/>
            </a:ln>
            <a:effectLst/>
          </p:spPr>
        </p:cxnSp>
        <p:sp>
          <p:nvSpPr>
            <p:cNvPr id="70" name="Line 6"/>
            <p:cNvSpPr>
              <a:spLocks noChangeShapeType="1"/>
            </p:cNvSpPr>
            <p:nvPr/>
          </p:nvSpPr>
          <p:spPr bwMode="auto">
            <a:xfrm>
              <a:off x="10377338" y="4500643"/>
              <a:ext cx="6348" cy="431800"/>
            </a:xfrm>
            <a:prstGeom prst="line">
              <a:avLst/>
            </a:prstGeom>
            <a:noFill/>
            <a:ln w="19050">
              <a:solidFill>
                <a:schemeClr val="bg1">
                  <a:lumMod val="50000"/>
                </a:schemeClr>
              </a:solidFill>
              <a:round/>
              <a:headEnd/>
              <a:tailEnd/>
            </a:ln>
          </p:spPr>
          <p:txBody>
            <a:bodyPr lIns="82124" tIns="41061" rIns="82124" bIns="41061" anchor="ctr">
              <a:spAutoFit/>
            </a:bodyPr>
            <a:lstStyle/>
            <a:p>
              <a:pPr>
                <a:defRPr/>
              </a:pPr>
              <a:endParaRPr lang="en-US" sz="1400" dirty="0">
                <a:solidFill>
                  <a:srgbClr val="333333"/>
                </a:solidFill>
                <a:ea typeface="ＭＳ Ｐゴシック" charset="0"/>
                <a:cs typeface="Arial" charset="0"/>
              </a:endParaRPr>
            </a:p>
          </p:txBody>
        </p:sp>
        <p:sp>
          <p:nvSpPr>
            <p:cNvPr id="71" name="Rounded Rectangle 6"/>
            <p:cNvSpPr>
              <a:spLocks noChangeAspect="1"/>
            </p:cNvSpPr>
            <p:nvPr/>
          </p:nvSpPr>
          <p:spPr bwMode="auto">
            <a:xfrm>
              <a:off x="10108168" y="4416884"/>
              <a:ext cx="492124" cy="336312"/>
            </a:xfrm>
            <a:prstGeom prst="roundRect">
              <a:avLst>
                <a:gd name="adj" fmla="val 7841"/>
              </a:avLst>
            </a:prstGeom>
            <a:gradFill flip="none" rotWithShape="1">
              <a:gsLst>
                <a:gs pos="0">
                  <a:schemeClr val="bg2">
                    <a:lumMod val="75000"/>
                  </a:schemeClr>
                </a:gs>
                <a:gs pos="100000">
                  <a:srgbClr val="FFFFFF"/>
                </a:gs>
              </a:gsLst>
              <a:lin ang="16200000" scaled="0"/>
              <a:tileRect/>
            </a:gradFill>
            <a:ln w="9525" cap="flat" cmpd="sng" algn="ctr">
              <a:solidFill>
                <a:schemeClr val="bg1">
                  <a:lumMod val="65000"/>
                </a:schemeClr>
              </a:solidFill>
              <a:prstDash val="solid"/>
              <a:round/>
              <a:headEnd type="none" w="med" len="med"/>
              <a:tailEnd type="none" w="med" len="med"/>
            </a:ln>
            <a:effectLst/>
          </p:spPr>
          <p:txBody>
            <a:bodyPr lIns="82124" tIns="41061" rIns="82124" bIns="41061" anchor="ctr"/>
            <a:lstStyle/>
            <a:p>
              <a:pPr algn="ctr">
                <a:defRPr/>
              </a:pPr>
              <a:r>
                <a:rPr lang="en-US" sz="1100" dirty="0">
                  <a:solidFill>
                    <a:srgbClr val="002060"/>
                  </a:solidFill>
                  <a:ea typeface="ＭＳ Ｐゴシック" charset="0"/>
                  <a:cs typeface="Arial" charset="0"/>
                </a:rPr>
                <a:t>VM4</a:t>
              </a:r>
            </a:p>
          </p:txBody>
        </p:sp>
        <p:sp>
          <p:nvSpPr>
            <p:cNvPr id="72" name="Rounded Rectangle 71"/>
            <p:cNvSpPr>
              <a:spLocks noChangeAspect="1"/>
            </p:cNvSpPr>
            <p:nvPr/>
          </p:nvSpPr>
          <p:spPr bwMode="auto">
            <a:xfrm>
              <a:off x="10326552" y="4883832"/>
              <a:ext cx="126967" cy="127000"/>
            </a:xfrm>
            <a:prstGeom prst="roundRect">
              <a:avLst>
                <a:gd name="adj" fmla="val 7841"/>
              </a:avLst>
            </a:prstGeom>
            <a:solidFill>
              <a:schemeClr val="accent6"/>
            </a:solidFill>
            <a:ln w="9525" cap="flat" cmpd="sng" algn="ctr">
              <a:solidFill>
                <a:schemeClr val="accent6"/>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sp>
          <p:nvSpPr>
            <p:cNvPr id="73" name="TextBox 72"/>
            <p:cNvSpPr txBox="1"/>
            <p:nvPr/>
          </p:nvSpPr>
          <p:spPr>
            <a:xfrm>
              <a:off x="10241364" y="4495800"/>
              <a:ext cx="1501384" cy="507831"/>
            </a:xfrm>
            <a:prstGeom prst="rect">
              <a:avLst/>
            </a:prstGeom>
            <a:noFill/>
          </p:spPr>
          <p:txBody>
            <a:bodyPr>
              <a:spAutoFit/>
            </a:bodyPr>
            <a:lstStyle/>
            <a:p>
              <a:pPr algn="ctr">
                <a:defRPr/>
              </a:pPr>
              <a:r>
                <a:rPr lang="en-US" sz="900" b="1" dirty="0">
                  <a:solidFill>
                    <a:srgbClr val="000000"/>
                  </a:solidFill>
                  <a:ea typeface="ＭＳ Ｐゴシック" charset="0"/>
                  <a:cs typeface="ＭＳ Ｐゴシック" charset="0"/>
                </a:rPr>
                <a:t>VXLAN </a:t>
              </a:r>
              <a:r>
                <a:rPr lang="en-US" sz="900" b="1" dirty="0">
                  <a:solidFill>
                    <a:srgbClr val="FF0000"/>
                  </a:solidFill>
                  <a:ea typeface="ＭＳ Ｐゴシック" charset="0"/>
                  <a:cs typeface="ＭＳ Ｐゴシック" charset="0"/>
                </a:rPr>
                <a:t>5000</a:t>
              </a:r>
              <a:r>
                <a:rPr lang="en-US" sz="900" b="1" dirty="0">
                  <a:solidFill>
                    <a:srgbClr val="000000"/>
                  </a:solidFill>
                  <a:ea typeface="ＭＳ Ｐゴシック" charset="0"/>
                  <a:cs typeface="ＭＳ Ｐゴシック" charset="0"/>
                </a:rPr>
                <a:t/>
              </a:r>
              <a:br>
                <a:rPr lang="en-US" sz="900" b="1" dirty="0">
                  <a:solidFill>
                    <a:srgbClr val="000000"/>
                  </a:solidFill>
                  <a:ea typeface="ＭＳ Ｐゴシック" charset="0"/>
                  <a:cs typeface="ＭＳ Ｐゴシック" charset="0"/>
                </a:rPr>
              </a:br>
              <a:r>
                <a:rPr lang="en-US" sz="900" b="1" dirty="0">
                  <a:solidFill>
                    <a:srgbClr val="000000"/>
                  </a:solidFill>
                  <a:ea typeface="ＭＳ Ｐゴシック" charset="0"/>
                  <a:cs typeface="ＭＳ Ｐゴシック" charset="0"/>
                </a:rPr>
                <a:t>172.16.10.0/24</a:t>
              </a:r>
            </a:p>
            <a:p>
              <a:pPr algn="ctr">
                <a:defRPr/>
              </a:pPr>
              <a:r>
                <a:rPr lang="en-US" sz="900" b="1" dirty="0">
                  <a:solidFill>
                    <a:srgbClr val="000000"/>
                  </a:solidFill>
                  <a:ea typeface="ＭＳ Ｐゴシック" charset="0"/>
                  <a:cs typeface="ＭＳ Ｐゴシック" charset="0"/>
                </a:rPr>
                <a:t>Tunnel ID </a:t>
              </a:r>
              <a:r>
                <a:rPr lang="en-US" sz="900" b="1" dirty="0">
                  <a:solidFill>
                    <a:srgbClr val="FF0000"/>
                  </a:solidFill>
                  <a:ea typeface="ＭＳ Ｐゴシック" charset="0"/>
                  <a:cs typeface="ＭＳ Ｐゴシック" charset="0"/>
                </a:rPr>
                <a:t>5</a:t>
              </a:r>
              <a:endParaRPr lang="en-US" sz="1200" dirty="0">
                <a:solidFill>
                  <a:srgbClr val="FF0000"/>
                </a:solidFill>
                <a:ea typeface="ＭＳ Ｐゴシック" charset="0"/>
                <a:cs typeface="ＭＳ Ｐゴシック" charset="0"/>
              </a:endParaRPr>
            </a:p>
          </p:txBody>
        </p:sp>
        <p:sp>
          <p:nvSpPr>
            <p:cNvPr id="74" name="Line 6"/>
            <p:cNvSpPr>
              <a:spLocks noChangeShapeType="1"/>
            </p:cNvSpPr>
            <p:nvPr/>
          </p:nvSpPr>
          <p:spPr bwMode="auto">
            <a:xfrm>
              <a:off x="8224984" y="4728823"/>
              <a:ext cx="1442" cy="998877"/>
            </a:xfrm>
            <a:prstGeom prst="line">
              <a:avLst/>
            </a:prstGeom>
            <a:noFill/>
            <a:ln w="28575">
              <a:solidFill>
                <a:schemeClr val="bg1">
                  <a:lumMod val="50000"/>
                </a:schemeClr>
              </a:solidFill>
              <a:round/>
              <a:headEnd/>
              <a:tailEnd/>
            </a:ln>
          </p:spPr>
          <p:txBody>
            <a:bodyPr wrap="square" lIns="82124" tIns="41061" rIns="82124" bIns="41061" anchor="ctr">
              <a:spAutoFit/>
            </a:bodyPr>
            <a:lstStyle/>
            <a:p>
              <a:pPr>
                <a:defRPr/>
              </a:pPr>
              <a:endParaRPr lang="en-US" sz="1400" dirty="0">
                <a:solidFill>
                  <a:srgbClr val="333333"/>
                </a:solidFill>
                <a:ea typeface="ＭＳ Ｐゴシック" charset="0"/>
                <a:cs typeface="Arial" charset="0"/>
              </a:endParaRPr>
            </a:p>
          </p:txBody>
        </p:sp>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28099" y="4211074"/>
              <a:ext cx="594205" cy="594360"/>
            </a:xfrm>
            <a:prstGeom prst="rect">
              <a:avLst/>
            </a:prstGeom>
          </p:spPr>
        </p:pic>
        <p:sp>
          <p:nvSpPr>
            <p:cNvPr id="76" name="TextBox 75"/>
            <p:cNvSpPr txBox="1"/>
            <p:nvPr/>
          </p:nvSpPr>
          <p:spPr>
            <a:xfrm>
              <a:off x="6875750" y="4229100"/>
              <a:ext cx="1371600" cy="461665"/>
            </a:xfrm>
            <a:prstGeom prst="rect">
              <a:avLst/>
            </a:prstGeom>
            <a:noFill/>
          </p:spPr>
          <p:txBody>
            <a:bodyPr wrap="square">
              <a:spAutoFit/>
            </a:bodyPr>
            <a:lstStyle/>
            <a:p>
              <a:pPr algn="ctr">
                <a:defRPr/>
              </a:pPr>
              <a:r>
                <a:rPr lang="en-US" sz="1200" b="1" dirty="0">
                  <a:solidFill>
                    <a:srgbClr val="000000"/>
                  </a:solidFill>
                  <a:ea typeface="ＭＳ Ｐゴシック" charset="0"/>
                  <a:cs typeface="ＭＳ Ｐゴシック" charset="0"/>
                </a:rPr>
                <a:t>Site B NSX </a:t>
              </a:r>
              <a:br>
                <a:rPr lang="en-US" sz="1200" b="1" dirty="0">
                  <a:solidFill>
                    <a:srgbClr val="000000"/>
                  </a:solidFill>
                  <a:ea typeface="ＭＳ Ｐゴシック" charset="0"/>
                  <a:cs typeface="ＭＳ Ｐゴシック" charset="0"/>
                </a:rPr>
              </a:br>
              <a:r>
                <a:rPr lang="en-US" sz="1200" b="1" dirty="0">
                  <a:solidFill>
                    <a:srgbClr val="000000"/>
                  </a:solidFill>
                  <a:ea typeface="ＭＳ Ｐゴシック" charset="0"/>
                  <a:cs typeface="ＭＳ Ｐゴシック" charset="0"/>
                </a:rPr>
                <a:t>Edge GW</a:t>
              </a:r>
            </a:p>
          </p:txBody>
        </p:sp>
        <p:sp>
          <p:nvSpPr>
            <p:cNvPr id="77" name="TextBox 76"/>
            <p:cNvSpPr txBox="1"/>
            <p:nvPr/>
          </p:nvSpPr>
          <p:spPr>
            <a:xfrm>
              <a:off x="7389812" y="3733800"/>
              <a:ext cx="1501384" cy="400110"/>
            </a:xfrm>
            <a:prstGeom prst="rect">
              <a:avLst/>
            </a:prstGeom>
            <a:noFill/>
          </p:spPr>
          <p:txBody>
            <a:bodyPr>
              <a:spAutoFit/>
            </a:bodyPr>
            <a:lstStyle/>
            <a:p>
              <a:pPr algn="ctr">
                <a:defRPr/>
              </a:pPr>
              <a:r>
                <a:rPr lang="en-US" sz="1000" b="1" dirty="0">
                  <a:solidFill>
                    <a:srgbClr val="000000"/>
                  </a:solidFill>
                  <a:ea typeface="ＭＳ Ｐゴシック" charset="0"/>
                  <a:cs typeface="ＭＳ Ｐゴシック" charset="0"/>
                </a:rPr>
                <a:t>Site B </a:t>
              </a:r>
            </a:p>
            <a:p>
              <a:pPr algn="ctr">
                <a:defRPr/>
              </a:pPr>
              <a:r>
                <a:rPr lang="en-US" sz="1000" b="1" dirty="0">
                  <a:solidFill>
                    <a:srgbClr val="000000"/>
                  </a:solidFill>
                  <a:ea typeface="ＭＳ Ｐゴシック" charset="0"/>
                  <a:cs typeface="ＭＳ Ｐゴシック" charset="0"/>
                </a:rPr>
                <a:t>Uplink Network</a:t>
              </a:r>
              <a:endParaRPr lang="en-US" sz="1400" dirty="0">
                <a:solidFill>
                  <a:srgbClr val="000000"/>
                </a:solidFill>
                <a:ea typeface="ＭＳ Ｐゴシック" charset="0"/>
                <a:cs typeface="ＭＳ Ｐゴシック" charset="0"/>
              </a:endParaRPr>
            </a:p>
          </p:txBody>
        </p:sp>
        <p:sp>
          <p:nvSpPr>
            <p:cNvPr id="78" name="TextBox 77"/>
            <p:cNvSpPr txBox="1"/>
            <p:nvPr/>
          </p:nvSpPr>
          <p:spPr>
            <a:xfrm>
              <a:off x="7237412" y="4777814"/>
              <a:ext cx="914401" cy="369332"/>
            </a:xfrm>
            <a:prstGeom prst="rect">
              <a:avLst/>
            </a:prstGeom>
            <a:noFill/>
          </p:spPr>
          <p:txBody>
            <a:bodyPr wrap="square">
              <a:spAutoFit/>
            </a:bodyPr>
            <a:lstStyle/>
            <a:p>
              <a:pPr>
                <a:defRPr/>
              </a:pPr>
              <a:r>
                <a:rPr lang="en-US" sz="900" b="1" dirty="0">
                  <a:solidFill>
                    <a:srgbClr val="000000"/>
                  </a:solidFill>
                  <a:ea typeface="ＭＳ Ｐゴシック" charset="0"/>
                  <a:cs typeface="ＭＳ Ｐゴシック" charset="0"/>
                </a:rPr>
                <a:t>VXLAN Trunk Interface</a:t>
              </a:r>
              <a:endParaRPr lang="en-US" sz="900" dirty="0">
                <a:solidFill>
                  <a:srgbClr val="000000"/>
                </a:solidFill>
                <a:ea typeface="ＭＳ Ｐゴシック" charset="0"/>
                <a:cs typeface="ＭＳ Ｐゴシック" charset="0"/>
              </a:endParaRPr>
            </a:p>
          </p:txBody>
        </p:sp>
        <p:sp>
          <p:nvSpPr>
            <p:cNvPr id="79" name="Rounded Rectangle 78"/>
            <p:cNvSpPr>
              <a:spLocks noChangeAspect="1"/>
            </p:cNvSpPr>
            <p:nvPr/>
          </p:nvSpPr>
          <p:spPr bwMode="auto">
            <a:xfrm>
              <a:off x="8161658" y="4749010"/>
              <a:ext cx="113807" cy="113837"/>
            </a:xfrm>
            <a:prstGeom prst="roundRect">
              <a:avLst>
                <a:gd name="adj" fmla="val 7841"/>
              </a:avLst>
            </a:prstGeom>
            <a:solidFill>
              <a:schemeClr val="tx1"/>
            </a:solidFill>
            <a:ln w="9525" cap="flat" cmpd="sng" algn="ctr">
              <a:solidFill>
                <a:schemeClr val="accent4"/>
              </a:solidFill>
              <a:prstDash val="solid"/>
              <a:round/>
              <a:headEnd type="none" w="med" len="med"/>
              <a:tailEnd type="none" w="med" len="med"/>
            </a:ln>
            <a:effectLst/>
          </p:spPr>
          <p:txBody>
            <a:bodyPr lIns="82124" tIns="41061" rIns="82124" bIns="41061" anchor="ctr"/>
            <a:lstStyle/>
            <a:p>
              <a:pPr algn="ctr">
                <a:defRPr/>
              </a:pPr>
              <a:endParaRPr lang="en-US" sz="1100" dirty="0">
                <a:solidFill>
                  <a:srgbClr val="4D4D4D"/>
                </a:solidFill>
                <a:effectLst>
                  <a:outerShdw blurRad="38100" dist="38100" dir="2700000" algn="tl">
                    <a:srgbClr val="000000"/>
                  </a:outerShdw>
                </a:effectLst>
                <a:ea typeface="ＭＳ Ｐゴシック" charset="0"/>
                <a:cs typeface="Arial" charset="0"/>
              </a:endParaRPr>
            </a:p>
          </p:txBody>
        </p:sp>
      </p:grpSp>
    </p:spTree>
    <p:extLst>
      <p:ext uri="{BB962C8B-B14F-4D97-AF65-F5344CB8AC3E}">
        <p14:creationId xmlns:p14="http://schemas.microsoft.com/office/powerpoint/2010/main" val="3383712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dissolve">
                                      <p:cBhvr>
                                        <p:cTn id="25" dur="500"/>
                                        <p:tgtEl>
                                          <p:spTgt spid="1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dissolve">
                                      <p:cBhvr>
                                        <p:cTn id="28" dur="500"/>
                                        <p:tgtEl>
                                          <p:spTgt spid="11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100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dissolve">
                                      <p:cBhvr>
                                        <p:cTn id="58" dur="500"/>
                                        <p:tgtEl>
                                          <p:spTgt spid="62"/>
                                        </p:tgtEl>
                                      </p:cBhvr>
                                    </p:animEffec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9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59"/>
                                        </p:tgtEl>
                                        <p:attrNameLst>
                                          <p:attrName>style.visibility</p:attrName>
                                        </p:attrNameLst>
                                      </p:cBhvr>
                                      <p:to>
                                        <p:strVal val="visible"/>
                                      </p:to>
                                    </p:set>
                                    <p:animEffect transition="in" filter="dissolve">
                                      <p:cBhvr>
                                        <p:cTn id="66" dur="500"/>
                                        <p:tgtEl>
                                          <p:spTgt spid="59"/>
                                        </p:tgtEl>
                                      </p:cBhvr>
                                    </p:animEffec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91"/>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par>
                          <p:cTn id="82" fill="hold">
                            <p:stCondLst>
                              <p:cond delay="0"/>
                            </p:stCondLst>
                            <p:childTnLst>
                              <p:par>
                                <p:cTn id="83" presetID="10" presetClass="entr" presetSubtype="0" fill="hold" nodeType="after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fade">
                                      <p:cBhvr>
                                        <p:cTn id="85"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3" grpId="0"/>
      <p:bldP spid="54" grpId="0"/>
      <p:bldP spid="112" grpId="0" animBg="1"/>
      <p:bldP spid="114" grpId="0"/>
      <p:bldP spid="115" grpId="0"/>
      <p:bldP spid="1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Firewall Enhancements</a:t>
            </a:r>
            <a:endParaRPr lang="en-US" dirty="0"/>
          </a:p>
        </p:txBody>
      </p:sp>
    </p:spTree>
    <p:extLst>
      <p:ext uri="{BB962C8B-B14F-4D97-AF65-F5344CB8AC3E}">
        <p14:creationId xmlns:p14="http://schemas.microsoft.com/office/powerpoint/2010/main" val="197663784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New option in rule action field</a:t>
            </a:r>
          </a:p>
          <a:p>
            <a:pPr lvl="1"/>
            <a:r>
              <a:rPr lang="en-US" dirty="0" smtClean="0"/>
              <a:t>Reject action will send back to initiator:</a:t>
            </a:r>
          </a:p>
          <a:p>
            <a:pPr lvl="2"/>
            <a:r>
              <a:rPr lang="en-US" dirty="0" smtClean="0"/>
              <a:t>RST packets for TCP connections</a:t>
            </a:r>
          </a:p>
          <a:p>
            <a:pPr lvl="2"/>
            <a:r>
              <a:rPr lang="en-US" dirty="0" smtClean="0"/>
              <a:t>ICMP unreachable with administratively prohibited code for UDB, ICMP, and other IP connections.</a:t>
            </a:r>
          </a:p>
          <a:p>
            <a:pPr lvl="2"/>
            <a:endParaRPr lang="en-US" dirty="0"/>
          </a:p>
        </p:txBody>
      </p:sp>
      <p:sp>
        <p:nvSpPr>
          <p:cNvPr id="6" name="Title 5"/>
          <p:cNvSpPr>
            <a:spLocks noGrp="1"/>
          </p:cNvSpPr>
          <p:nvPr>
            <p:ph type="title"/>
          </p:nvPr>
        </p:nvSpPr>
        <p:spPr/>
        <p:txBody>
          <a:bodyPr/>
          <a:lstStyle/>
          <a:p>
            <a:r>
              <a:rPr lang="en-US" dirty="0" smtClean="0"/>
              <a:t>Reject Action</a:t>
            </a:r>
            <a:endParaRPr lang="en-US" dirty="0"/>
          </a:p>
        </p:txBody>
      </p:sp>
      <p:pic>
        <p:nvPicPr>
          <p:cNvPr id="5" name="Picture 4"/>
          <p:cNvPicPr>
            <a:picLocks noChangeAspect="1"/>
          </p:cNvPicPr>
          <p:nvPr/>
        </p:nvPicPr>
        <p:blipFill>
          <a:blip r:embed="rId3"/>
          <a:stretch>
            <a:fillRect/>
          </a:stretch>
        </p:blipFill>
        <p:spPr>
          <a:xfrm>
            <a:off x="314324" y="3301716"/>
            <a:ext cx="3277961" cy="2122614"/>
          </a:xfrm>
          <a:prstGeom prst="rect">
            <a:avLst/>
          </a:prstGeom>
        </p:spPr>
      </p:pic>
      <p:pic>
        <p:nvPicPr>
          <p:cNvPr id="36" name="Picture 35"/>
          <p:cNvPicPr>
            <a:picLocks noChangeAspect="1"/>
          </p:cNvPicPr>
          <p:nvPr/>
        </p:nvPicPr>
        <p:blipFill>
          <a:blip r:embed="rId4"/>
          <a:stretch>
            <a:fillRect/>
          </a:stretch>
        </p:blipFill>
        <p:spPr>
          <a:xfrm>
            <a:off x="3963431" y="3301716"/>
            <a:ext cx="4976657" cy="1521599"/>
          </a:xfrm>
          <a:prstGeom prst="rect">
            <a:avLst/>
          </a:prstGeom>
          <a:ln>
            <a:solidFill>
              <a:schemeClr val="bg1">
                <a:lumMod val="65000"/>
              </a:schemeClr>
            </a:solidFill>
          </a:ln>
        </p:spPr>
      </p:pic>
      <p:grpSp>
        <p:nvGrpSpPr>
          <p:cNvPr id="61" name="Group 60"/>
          <p:cNvGrpSpPr/>
          <p:nvPr/>
        </p:nvGrpSpPr>
        <p:grpSpPr>
          <a:xfrm>
            <a:off x="2312275" y="3604283"/>
            <a:ext cx="1651155" cy="540172"/>
            <a:chOff x="2312275" y="3256811"/>
            <a:chExt cx="1651155" cy="540172"/>
          </a:xfrm>
        </p:grpSpPr>
        <p:sp>
          <p:nvSpPr>
            <p:cNvPr id="55" name="Right Arrow 54"/>
            <p:cNvSpPr/>
            <p:nvPr/>
          </p:nvSpPr>
          <p:spPr bwMode="auto">
            <a:xfrm>
              <a:off x="2879833" y="3256811"/>
              <a:ext cx="1083597" cy="540172"/>
            </a:xfrm>
            <a:prstGeom prst="rightArrow">
              <a:avLst/>
            </a:prstGeom>
            <a:solidFill>
              <a:schemeClr val="bg1">
                <a:lumMod val="85000"/>
                <a:alpha val="59000"/>
              </a:schemeClr>
            </a:solidFill>
            <a:ln w="38100">
              <a:solidFill>
                <a:srgbClr val="C00000"/>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sp>
          <p:nvSpPr>
            <p:cNvPr id="60" name="Rectangle 59"/>
            <p:cNvSpPr/>
            <p:nvPr/>
          </p:nvSpPr>
          <p:spPr bwMode="auto">
            <a:xfrm>
              <a:off x="2312275" y="3390444"/>
              <a:ext cx="567557" cy="271920"/>
            </a:xfrm>
            <a:prstGeom prst="rect">
              <a:avLst/>
            </a:prstGeom>
            <a:noFill/>
            <a:ln w="38100">
              <a:solidFill>
                <a:srgbClr val="C00000"/>
              </a:solidFill>
              <a:round/>
              <a:headEnd/>
              <a:tailEnd/>
            </a:ln>
          </p:spPr>
          <p:txBody>
            <a:bodyPr wrap="none" lIns="0" tIns="0" rIns="0" bIns="0" rtlCol="0" anchor="ctr"/>
            <a:lstStyle/>
            <a:p>
              <a:pPr marL="0" marR="0" indent="0" algn="ctr" defTabSz="914400" eaLnBrk="1" latinLnBrk="0" hangingPunct="1">
                <a:lnSpc>
                  <a:spcPct val="100000"/>
                </a:lnSpc>
                <a:buClrTx/>
                <a:buSzTx/>
                <a:buFontTx/>
                <a:buNone/>
                <a:tabLst/>
              </a:pPr>
              <a:endParaRPr lang="en-US" sz="1800" dirty="0" err="1" smtClean="0">
                <a:solidFill>
                  <a:srgbClr val="FFFFFF"/>
                </a:solidFill>
              </a:endParaRPr>
            </a:p>
          </p:txBody>
        </p:sp>
      </p:grpSp>
    </p:spTree>
    <p:extLst>
      <p:ext uri="{BB962C8B-B14F-4D97-AF65-F5344CB8AC3E}">
        <p14:creationId xmlns:p14="http://schemas.microsoft.com/office/powerpoint/2010/main" val="3499561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Advanced Rule Filtering</a:t>
            </a:r>
            <a:endParaRPr lang="en-US" dirty="0"/>
          </a:p>
        </p:txBody>
      </p:sp>
      <p:pic>
        <p:nvPicPr>
          <p:cNvPr id="18" name="Picture 17"/>
          <p:cNvPicPr>
            <a:picLocks noChangeAspect="1"/>
          </p:cNvPicPr>
          <p:nvPr/>
        </p:nvPicPr>
        <p:blipFill rotWithShape="1">
          <a:blip r:embed="rId3"/>
          <a:srcRect l="3662" t="16551" r="17114" b="15782"/>
          <a:stretch/>
        </p:blipFill>
        <p:spPr>
          <a:xfrm>
            <a:off x="289249" y="1211538"/>
            <a:ext cx="8505207" cy="4640552"/>
          </a:xfrm>
          <a:prstGeom prst="rect">
            <a:avLst/>
          </a:prstGeom>
        </p:spPr>
      </p:pic>
      <p:sp>
        <p:nvSpPr>
          <p:cNvPr id="19" name="Rounded Rectangular Callout 18"/>
          <p:cNvSpPr/>
          <p:nvPr/>
        </p:nvSpPr>
        <p:spPr>
          <a:xfrm>
            <a:off x="4381667" y="1378034"/>
            <a:ext cx="908455" cy="417182"/>
          </a:xfrm>
          <a:prstGeom prst="wedgeRoundRectCallout">
            <a:avLst>
              <a:gd name="adj1" fmla="val -185119"/>
              <a:gd name="adj2" fmla="val 160278"/>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kern="0" dirty="0">
                <a:solidFill>
                  <a:prstClr val="white"/>
                </a:solidFill>
                <a:sym typeface="Arial"/>
                <a:rtl val="0"/>
              </a:rPr>
              <a:t>Apply Filter</a:t>
            </a:r>
          </a:p>
        </p:txBody>
      </p:sp>
      <p:sp>
        <p:nvSpPr>
          <p:cNvPr id="20" name="Rounded Rectangular Callout 19"/>
          <p:cNvSpPr/>
          <p:nvPr/>
        </p:nvSpPr>
        <p:spPr>
          <a:xfrm>
            <a:off x="3355872" y="969996"/>
            <a:ext cx="908455" cy="417182"/>
          </a:xfrm>
          <a:prstGeom prst="wedgeRoundRectCallout">
            <a:avLst>
              <a:gd name="adj1" fmla="val -96343"/>
              <a:gd name="adj2" fmla="val 246944"/>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kern="0" dirty="0">
                <a:solidFill>
                  <a:prstClr val="white"/>
                </a:solidFill>
                <a:sym typeface="Arial"/>
                <a:rtl val="0"/>
              </a:rPr>
              <a:t>Remove Filter</a:t>
            </a:r>
          </a:p>
        </p:txBody>
      </p:sp>
      <p:sp>
        <p:nvSpPr>
          <p:cNvPr id="23" name="Content Placeholder 2"/>
          <p:cNvSpPr txBox="1">
            <a:spLocks/>
          </p:cNvSpPr>
          <p:nvPr/>
        </p:nvSpPr>
        <p:spPr>
          <a:xfrm>
            <a:off x="4507991" y="3754570"/>
            <a:ext cx="4406681" cy="2264016"/>
          </a:xfrm>
          <a:prstGeom prst="rect">
            <a:avLst/>
          </a:prstGeom>
          <a:solidFill>
            <a:schemeClr val="bg1"/>
          </a:solidFill>
          <a:ln>
            <a:solidFill>
              <a:schemeClr val="tx1">
                <a:lumMod val="50000"/>
              </a:schemeClr>
            </a:solidFill>
          </a:ln>
        </p:spPr>
        <p:txBody>
          <a:bodyPr/>
          <a:lstStyle>
            <a:lvl1pPr marL="228600" indent="-22860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indent="0">
              <a:buClr>
                <a:srgbClr val="717074">
                  <a:lumMod val="60000"/>
                  <a:lumOff val="40000"/>
                </a:srgbClr>
              </a:buClr>
              <a:buNone/>
            </a:pPr>
            <a:r>
              <a:rPr lang="en-US" sz="1100" dirty="0">
                <a:solidFill>
                  <a:srgbClr val="717074"/>
                </a:solidFill>
                <a:sym typeface="Arial"/>
                <a:rtl val="0"/>
              </a:rPr>
              <a:t>Advanced Rule Filtering: filter policy rule display.</a:t>
            </a:r>
          </a:p>
          <a:p>
            <a:pPr>
              <a:buClr>
                <a:srgbClr val="717074">
                  <a:lumMod val="60000"/>
                  <a:lumOff val="40000"/>
                </a:srgbClr>
              </a:buClr>
            </a:pPr>
            <a:r>
              <a:rPr lang="en-US" sz="1100" dirty="0">
                <a:solidFill>
                  <a:srgbClr val="717074"/>
                </a:solidFill>
                <a:sym typeface="Arial"/>
                <a:rtl val="0"/>
              </a:rPr>
              <a:t>Criteria for filtering:</a:t>
            </a:r>
          </a:p>
          <a:p>
            <a:pPr lvl="1">
              <a:buClr>
                <a:srgbClr val="717074">
                  <a:lumMod val="60000"/>
                  <a:lumOff val="40000"/>
                </a:srgbClr>
              </a:buClr>
            </a:pPr>
            <a:r>
              <a:rPr lang="en-US" sz="1100" dirty="0">
                <a:solidFill>
                  <a:srgbClr val="717074"/>
                </a:solidFill>
                <a:sym typeface="Arial"/>
                <a:rtl val="0"/>
              </a:rPr>
              <a:t>Source / Destination: IPv4/IPv6 Addresses, Any, VM name</a:t>
            </a:r>
          </a:p>
          <a:p>
            <a:pPr lvl="1">
              <a:buClr>
                <a:srgbClr val="717074">
                  <a:lumMod val="60000"/>
                  <a:lumOff val="40000"/>
                </a:srgbClr>
              </a:buClr>
            </a:pPr>
            <a:r>
              <a:rPr lang="en-US" sz="1100" dirty="0">
                <a:solidFill>
                  <a:srgbClr val="717074"/>
                </a:solidFill>
                <a:sym typeface="Arial"/>
                <a:rtl val="0"/>
              </a:rPr>
              <a:t>Action: Any / Allow / Block / Reject</a:t>
            </a:r>
          </a:p>
          <a:p>
            <a:pPr lvl="1">
              <a:buClr>
                <a:srgbClr val="717074">
                  <a:lumMod val="60000"/>
                  <a:lumOff val="40000"/>
                </a:srgbClr>
              </a:buClr>
            </a:pPr>
            <a:r>
              <a:rPr lang="en-US" sz="1100" dirty="0">
                <a:solidFill>
                  <a:srgbClr val="717074"/>
                </a:solidFill>
                <a:sym typeface="Arial"/>
                <a:rtl val="0"/>
              </a:rPr>
              <a:t>Enabled: Any / Enabled / Disabled</a:t>
            </a:r>
          </a:p>
          <a:p>
            <a:pPr lvl="1">
              <a:buClr>
                <a:srgbClr val="717074">
                  <a:lumMod val="60000"/>
                  <a:lumOff val="40000"/>
                </a:srgbClr>
              </a:buClr>
            </a:pPr>
            <a:r>
              <a:rPr lang="en-US" sz="1100" dirty="0">
                <a:solidFill>
                  <a:srgbClr val="717074"/>
                </a:solidFill>
                <a:sym typeface="Arial"/>
                <a:rtl val="0"/>
              </a:rPr>
              <a:t>Logging: Any / Enabled / Disabled</a:t>
            </a:r>
          </a:p>
          <a:p>
            <a:pPr lvl="1">
              <a:buClr>
                <a:srgbClr val="717074">
                  <a:lumMod val="60000"/>
                  <a:lumOff val="40000"/>
                </a:srgbClr>
              </a:buClr>
            </a:pPr>
            <a:r>
              <a:rPr lang="en-US" sz="1200" dirty="0">
                <a:solidFill>
                  <a:srgbClr val="717074"/>
                </a:solidFill>
                <a:sym typeface="Arial"/>
                <a:rtl val="0"/>
              </a:rPr>
              <a:t>…</a:t>
            </a:r>
          </a:p>
        </p:txBody>
      </p:sp>
      <p:sp>
        <p:nvSpPr>
          <p:cNvPr id="24" name="Right Arrow 23"/>
          <p:cNvSpPr/>
          <p:nvPr/>
        </p:nvSpPr>
        <p:spPr>
          <a:xfrm>
            <a:off x="4035972" y="5042681"/>
            <a:ext cx="689306" cy="526015"/>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Tree>
    <p:extLst>
      <p:ext uri="{BB962C8B-B14F-4D97-AF65-F5344CB8AC3E}">
        <p14:creationId xmlns:p14="http://schemas.microsoft.com/office/powerpoint/2010/main" val="41807465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l="3662" t="16551" r="17114" b="15782"/>
          <a:stretch/>
        </p:blipFill>
        <p:spPr>
          <a:xfrm>
            <a:off x="289249" y="1516328"/>
            <a:ext cx="8505207" cy="4640552"/>
          </a:xfrm>
          <a:prstGeom prst="rect">
            <a:avLst/>
          </a:prstGeom>
        </p:spPr>
      </p:pic>
      <p:sp>
        <p:nvSpPr>
          <p:cNvPr id="6" name="Title 5"/>
          <p:cNvSpPr>
            <a:spLocks noGrp="1"/>
          </p:cNvSpPr>
          <p:nvPr>
            <p:ph type="title"/>
          </p:nvPr>
        </p:nvSpPr>
        <p:spPr/>
        <p:txBody>
          <a:bodyPr/>
          <a:lstStyle/>
          <a:p>
            <a:r>
              <a:rPr lang="en-US" dirty="0" smtClean="0"/>
              <a:t>Combined Firewall UI</a:t>
            </a:r>
            <a:endParaRPr lang="en-US" dirty="0"/>
          </a:p>
        </p:txBody>
      </p:sp>
      <p:pic>
        <p:nvPicPr>
          <p:cNvPr id="5" name="Picture 4"/>
          <p:cNvPicPr>
            <a:picLocks noChangeAspect="1"/>
          </p:cNvPicPr>
          <p:nvPr/>
        </p:nvPicPr>
        <p:blipFill rotWithShape="1">
          <a:blip r:embed="rId4"/>
          <a:srcRect l="35050" t="27171" r="27217" b="36194"/>
          <a:stretch/>
        </p:blipFill>
        <p:spPr>
          <a:xfrm>
            <a:off x="881061" y="2692988"/>
            <a:ext cx="5585598" cy="3464116"/>
          </a:xfrm>
          <a:prstGeom prst="rect">
            <a:avLst/>
          </a:prstGeom>
          <a:ln>
            <a:solidFill>
              <a:schemeClr val="tx1"/>
            </a:solidFill>
          </a:ln>
          <a:effectLst>
            <a:outerShdw blurRad="50800" dist="38100" dir="5400000" algn="t" rotWithShape="0">
              <a:prstClr val="black">
                <a:alpha val="40000"/>
              </a:prstClr>
            </a:outerShdw>
          </a:effectLst>
        </p:spPr>
      </p:pic>
      <p:sp>
        <p:nvSpPr>
          <p:cNvPr id="9" name="Rectangle 8"/>
          <p:cNvSpPr/>
          <p:nvPr/>
        </p:nvSpPr>
        <p:spPr>
          <a:xfrm>
            <a:off x="7378510" y="2659551"/>
            <a:ext cx="1415946" cy="1599766"/>
          </a:xfrm>
          <a:prstGeom prst="rect">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
        <p:nvSpPr>
          <p:cNvPr id="12" name="Rounded Rectangular Callout 11"/>
          <p:cNvSpPr/>
          <p:nvPr/>
        </p:nvSpPr>
        <p:spPr>
          <a:xfrm>
            <a:off x="7058471" y="5102794"/>
            <a:ext cx="1174086" cy="633323"/>
          </a:xfrm>
          <a:prstGeom prst="wedgeRoundRectCallout">
            <a:avLst>
              <a:gd name="adj1" fmla="val 19876"/>
              <a:gd name="adj2" fmla="val -179332"/>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kern="0" dirty="0" smtClean="0">
                <a:solidFill>
                  <a:prstClr val="white"/>
                </a:solidFill>
                <a:sym typeface="Arial"/>
                <a:rtl val="0"/>
              </a:rPr>
              <a:t>Applied to DFW or ESG</a:t>
            </a:r>
            <a:endParaRPr lang="en-US" sz="1200" kern="0" dirty="0">
              <a:solidFill>
                <a:prstClr val="white"/>
              </a:solidFill>
              <a:sym typeface="Arial"/>
              <a:rtl val="0"/>
            </a:endParaRPr>
          </a:p>
        </p:txBody>
      </p:sp>
      <p:sp>
        <p:nvSpPr>
          <p:cNvPr id="13" name="Right Arrow 12"/>
          <p:cNvSpPr/>
          <p:nvPr/>
        </p:nvSpPr>
        <p:spPr>
          <a:xfrm rot="10800000">
            <a:off x="6306207" y="3310588"/>
            <a:ext cx="979697" cy="526015"/>
          </a:xfrm>
          <a:prstGeom prs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
        <p:nvSpPr>
          <p:cNvPr id="14" name="Text Placeholder 6"/>
          <p:cNvSpPr>
            <a:spLocks noGrp="1"/>
          </p:cNvSpPr>
          <p:nvPr>
            <p:ph type="body" sz="quarter" idx="13"/>
          </p:nvPr>
        </p:nvSpPr>
        <p:spPr>
          <a:xfrm>
            <a:off x="314325" y="851339"/>
            <a:ext cx="8404098" cy="5358962"/>
          </a:xfrm>
        </p:spPr>
        <p:txBody>
          <a:bodyPr/>
          <a:lstStyle/>
          <a:p>
            <a:r>
              <a:rPr lang="en-US" dirty="0" smtClean="0"/>
              <a:t>Central management of rules applied on the distributed firewall or any NSX Edge Services Gateway (ESG)</a:t>
            </a:r>
          </a:p>
          <a:p>
            <a:pPr lvl="2"/>
            <a:endParaRPr lang="en-US" dirty="0"/>
          </a:p>
        </p:txBody>
      </p:sp>
    </p:spTree>
    <p:extLst>
      <p:ext uri="{BB962C8B-B14F-4D97-AF65-F5344CB8AC3E}">
        <p14:creationId xmlns:p14="http://schemas.microsoft.com/office/powerpoint/2010/main" val="165983249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Overview</a:t>
            </a:r>
            <a:endParaRPr lang="en-US" dirty="0"/>
          </a:p>
        </p:txBody>
      </p:sp>
    </p:spTree>
    <p:extLst>
      <p:ext uri="{BB962C8B-B14F-4D97-AF65-F5344CB8AC3E}">
        <p14:creationId xmlns:p14="http://schemas.microsoft.com/office/powerpoint/2010/main" val="133003982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New tab under Firewall menu to configure traffic redirection policy rule</a:t>
            </a:r>
            <a:endParaRPr lang="en-US" dirty="0"/>
          </a:p>
        </p:txBody>
      </p:sp>
      <p:sp>
        <p:nvSpPr>
          <p:cNvPr id="6" name="Title 5"/>
          <p:cNvSpPr>
            <a:spLocks noGrp="1"/>
          </p:cNvSpPr>
          <p:nvPr>
            <p:ph type="title"/>
          </p:nvPr>
        </p:nvSpPr>
        <p:spPr/>
        <p:txBody>
          <a:bodyPr/>
          <a:lstStyle/>
          <a:p>
            <a:r>
              <a:rPr lang="en-US" dirty="0" smtClean="0"/>
              <a:t>Partner Security Services (1)</a:t>
            </a:r>
            <a:endParaRPr lang="en-US" dirty="0"/>
          </a:p>
        </p:txBody>
      </p:sp>
      <p:pic>
        <p:nvPicPr>
          <p:cNvPr id="4" name="Picture 3"/>
          <p:cNvPicPr>
            <a:picLocks noChangeAspect="1"/>
          </p:cNvPicPr>
          <p:nvPr/>
        </p:nvPicPr>
        <p:blipFill rotWithShape="1">
          <a:blip r:embed="rId3"/>
          <a:srcRect l="3187" t="12166" r="16855" b="25785"/>
          <a:stretch/>
        </p:blipFill>
        <p:spPr>
          <a:xfrm>
            <a:off x="224386" y="1669354"/>
            <a:ext cx="8717685" cy="4321534"/>
          </a:xfrm>
          <a:prstGeom prst="rect">
            <a:avLst/>
          </a:prstGeom>
        </p:spPr>
      </p:pic>
      <p:sp>
        <p:nvSpPr>
          <p:cNvPr id="5" name="Rounded Rectangular Callout 4"/>
          <p:cNvSpPr/>
          <p:nvPr/>
        </p:nvSpPr>
        <p:spPr>
          <a:xfrm>
            <a:off x="7064352" y="3050455"/>
            <a:ext cx="1877719" cy="2501454"/>
          </a:xfrm>
          <a:prstGeom prst="wedgeRoundRectCallout">
            <a:avLst>
              <a:gd name="adj1" fmla="val -96752"/>
              <a:gd name="adj2" fmla="val -20533"/>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1000" kern="0" dirty="0">
                <a:solidFill>
                  <a:prstClr val="white"/>
                </a:solidFill>
                <a:sym typeface="Arial"/>
                <a:rtl val="0"/>
              </a:rPr>
              <a:t>Source/Destination:</a:t>
            </a:r>
          </a:p>
          <a:p>
            <a:pPr marL="171450" indent="-171450" algn="l">
              <a:buFont typeface="Arial"/>
              <a:buChar char="•"/>
            </a:pPr>
            <a:r>
              <a:rPr lang="en-US" sz="1000" kern="0" dirty="0">
                <a:solidFill>
                  <a:prstClr val="white"/>
                </a:solidFill>
                <a:sym typeface="Arial"/>
                <a:rtl val="0"/>
              </a:rPr>
              <a:t>Cluster</a:t>
            </a:r>
          </a:p>
          <a:p>
            <a:pPr marL="171450" indent="-171450" algn="l">
              <a:buFont typeface="Arial"/>
              <a:buChar char="•"/>
            </a:pPr>
            <a:r>
              <a:rPr lang="en-US" sz="1000" kern="0" dirty="0">
                <a:solidFill>
                  <a:prstClr val="white"/>
                </a:solidFill>
                <a:sym typeface="Arial"/>
                <a:rtl val="0"/>
              </a:rPr>
              <a:t>DC</a:t>
            </a:r>
          </a:p>
          <a:p>
            <a:pPr marL="171450" indent="-171450" algn="l">
              <a:buFont typeface="Arial"/>
              <a:buChar char="•"/>
            </a:pPr>
            <a:r>
              <a:rPr lang="en-US" sz="1000" kern="0" dirty="0">
                <a:solidFill>
                  <a:prstClr val="white"/>
                </a:solidFill>
                <a:sym typeface="Arial"/>
                <a:rtl val="0"/>
              </a:rPr>
              <a:t>DVS port group</a:t>
            </a:r>
          </a:p>
          <a:p>
            <a:pPr marL="171450" indent="-171450" algn="l">
              <a:buFont typeface="Arial"/>
              <a:buChar char="•"/>
            </a:pPr>
            <a:r>
              <a:rPr lang="en-US" sz="1000" kern="0" dirty="0">
                <a:solidFill>
                  <a:prstClr val="white"/>
                </a:solidFill>
                <a:sym typeface="Arial"/>
                <a:rtl val="0"/>
              </a:rPr>
              <a:t>IP Sets</a:t>
            </a:r>
          </a:p>
          <a:p>
            <a:pPr marL="171450" indent="-171450" algn="l">
              <a:buFont typeface="Arial"/>
              <a:buChar char="•"/>
            </a:pPr>
            <a:r>
              <a:rPr lang="en-US" sz="1000" kern="0" dirty="0">
                <a:solidFill>
                  <a:prstClr val="white"/>
                </a:solidFill>
                <a:sym typeface="Arial"/>
                <a:rtl val="0"/>
              </a:rPr>
              <a:t>Logical Switch</a:t>
            </a:r>
          </a:p>
          <a:p>
            <a:pPr marL="171450" indent="-171450" algn="l">
              <a:buFont typeface="Arial"/>
              <a:buChar char="•"/>
            </a:pPr>
            <a:r>
              <a:rPr lang="en-US" sz="1000" kern="0" dirty="0">
                <a:solidFill>
                  <a:prstClr val="white"/>
                </a:solidFill>
                <a:sym typeface="Arial"/>
                <a:rtl val="0"/>
              </a:rPr>
              <a:t>Resource Pool</a:t>
            </a:r>
          </a:p>
          <a:p>
            <a:pPr marL="171450" indent="-171450" algn="l">
              <a:buFont typeface="Arial"/>
              <a:buChar char="•"/>
            </a:pPr>
            <a:r>
              <a:rPr lang="en-US" sz="1000" kern="0" dirty="0">
                <a:solidFill>
                  <a:prstClr val="white"/>
                </a:solidFill>
                <a:sym typeface="Arial"/>
                <a:rtl val="0"/>
              </a:rPr>
              <a:t>Security Group</a:t>
            </a:r>
          </a:p>
          <a:p>
            <a:pPr marL="171450" indent="-171450" algn="l">
              <a:buFont typeface="Arial"/>
              <a:buChar char="•"/>
            </a:pPr>
            <a:r>
              <a:rPr lang="en-US" sz="1000" kern="0" dirty="0">
                <a:solidFill>
                  <a:prstClr val="white"/>
                </a:solidFill>
                <a:sym typeface="Arial"/>
                <a:rtl val="0"/>
              </a:rPr>
              <a:t>vAPP</a:t>
            </a:r>
          </a:p>
          <a:p>
            <a:pPr marL="171450" indent="-171450" algn="l">
              <a:buFont typeface="Arial"/>
              <a:buChar char="•"/>
            </a:pPr>
            <a:r>
              <a:rPr lang="en-US" sz="1000" kern="0" dirty="0">
                <a:solidFill>
                  <a:prstClr val="white"/>
                </a:solidFill>
                <a:sym typeface="Arial"/>
                <a:rtl val="0"/>
              </a:rPr>
              <a:t>VM</a:t>
            </a:r>
          </a:p>
          <a:p>
            <a:pPr marL="171450" indent="-171450" algn="l">
              <a:buFont typeface="Arial"/>
              <a:buChar char="•"/>
            </a:pPr>
            <a:r>
              <a:rPr lang="en-US" sz="1000" kern="0" dirty="0">
                <a:solidFill>
                  <a:prstClr val="white"/>
                </a:solidFill>
                <a:sym typeface="Arial"/>
                <a:rtl val="0"/>
              </a:rPr>
              <a:t>vNIC</a:t>
            </a:r>
          </a:p>
        </p:txBody>
      </p:sp>
      <p:sp>
        <p:nvSpPr>
          <p:cNvPr id="8" name="Rectangle 7"/>
          <p:cNvSpPr/>
          <p:nvPr/>
        </p:nvSpPr>
        <p:spPr>
          <a:xfrm>
            <a:off x="3209450" y="3090032"/>
            <a:ext cx="2970633" cy="273469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
        <p:nvSpPr>
          <p:cNvPr id="9" name="Rectangle 8"/>
          <p:cNvSpPr/>
          <p:nvPr/>
        </p:nvSpPr>
        <p:spPr>
          <a:xfrm>
            <a:off x="2511268" y="2734544"/>
            <a:ext cx="1167353" cy="271406"/>
          </a:xfrm>
          <a:prstGeom prst="rect">
            <a:avLst/>
          </a:prstGeom>
          <a:noFill/>
          <a:ln w="3810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Tree>
    <p:extLst>
      <p:ext uri="{BB962C8B-B14F-4D97-AF65-F5344CB8AC3E}">
        <p14:creationId xmlns:p14="http://schemas.microsoft.com/office/powerpoint/2010/main" val="407499152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Partner Security Services </a:t>
            </a:r>
            <a:r>
              <a:rPr lang="en-US" dirty="0" smtClean="0"/>
              <a:t>(2)</a:t>
            </a:r>
            <a:endParaRPr lang="en-US" dirty="0"/>
          </a:p>
        </p:txBody>
      </p:sp>
      <p:pic>
        <p:nvPicPr>
          <p:cNvPr id="5" name="Picture 4"/>
          <p:cNvPicPr>
            <a:picLocks noChangeAspect="1"/>
          </p:cNvPicPr>
          <p:nvPr/>
        </p:nvPicPr>
        <p:blipFill rotWithShape="1">
          <a:blip r:embed="rId3"/>
          <a:srcRect l="3187" t="12166" r="16855" b="25785"/>
          <a:stretch/>
        </p:blipFill>
        <p:spPr>
          <a:xfrm>
            <a:off x="224386" y="1669354"/>
            <a:ext cx="8717685" cy="4321534"/>
          </a:xfrm>
          <a:prstGeom prst="rect">
            <a:avLst/>
          </a:prstGeom>
        </p:spPr>
      </p:pic>
      <p:sp>
        <p:nvSpPr>
          <p:cNvPr id="8" name="Rectangle 7"/>
          <p:cNvSpPr/>
          <p:nvPr/>
        </p:nvSpPr>
        <p:spPr>
          <a:xfrm>
            <a:off x="2511268" y="2734544"/>
            <a:ext cx="1167353" cy="271406"/>
          </a:xfrm>
          <a:prstGeom prst="rect">
            <a:avLst/>
          </a:prstGeom>
          <a:noFill/>
          <a:ln w="3810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
        <p:nvSpPr>
          <p:cNvPr id="9" name="Rounded Rectangular Callout 8"/>
          <p:cNvSpPr/>
          <p:nvPr/>
        </p:nvSpPr>
        <p:spPr>
          <a:xfrm>
            <a:off x="3207488" y="3830121"/>
            <a:ext cx="1877719" cy="927118"/>
          </a:xfrm>
          <a:prstGeom prst="wedgeRoundRectCallout">
            <a:avLst>
              <a:gd name="adj1" fmla="val 101446"/>
              <a:gd name="adj2" fmla="val -21140"/>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1000" kern="0" dirty="0" smtClean="0">
                <a:solidFill>
                  <a:prstClr val="white"/>
                </a:solidFill>
                <a:sym typeface="Arial"/>
                <a:rtl val="0"/>
              </a:rPr>
              <a:t>Service:</a:t>
            </a:r>
            <a:endParaRPr lang="en-US" sz="1000" kern="0" dirty="0">
              <a:solidFill>
                <a:prstClr val="white"/>
              </a:solidFill>
              <a:sym typeface="Arial"/>
              <a:rtl val="0"/>
            </a:endParaRPr>
          </a:p>
          <a:p>
            <a:pPr marL="171450" indent="-171450" algn="l">
              <a:buFont typeface="Arial"/>
              <a:buChar char="•"/>
            </a:pPr>
            <a:r>
              <a:rPr lang="en-US" sz="1000" kern="0" dirty="0" smtClean="0">
                <a:solidFill>
                  <a:prstClr val="white"/>
                </a:solidFill>
                <a:sym typeface="Arial"/>
                <a:rtl val="0"/>
              </a:rPr>
              <a:t>Same list as service for DFW policy rules</a:t>
            </a:r>
            <a:endParaRPr lang="en-US" sz="1000" kern="0" dirty="0">
              <a:solidFill>
                <a:prstClr val="white"/>
              </a:solidFill>
              <a:sym typeface="Arial"/>
              <a:rtl val="0"/>
            </a:endParaRPr>
          </a:p>
        </p:txBody>
      </p:sp>
      <p:sp>
        <p:nvSpPr>
          <p:cNvPr id="10" name="Rectangle 9"/>
          <p:cNvSpPr/>
          <p:nvPr/>
        </p:nvSpPr>
        <p:spPr>
          <a:xfrm>
            <a:off x="6053328" y="3108320"/>
            <a:ext cx="1992131" cy="2615823"/>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Tree>
    <p:extLst>
      <p:ext uri="{BB962C8B-B14F-4D97-AF65-F5344CB8AC3E}">
        <p14:creationId xmlns:p14="http://schemas.microsoft.com/office/powerpoint/2010/main" val="23524852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Partner Security Services </a:t>
            </a:r>
            <a:r>
              <a:rPr lang="en-US" dirty="0" smtClean="0"/>
              <a:t>(3)</a:t>
            </a:r>
            <a:endParaRPr lang="en-US" dirty="0"/>
          </a:p>
        </p:txBody>
      </p:sp>
      <p:pic>
        <p:nvPicPr>
          <p:cNvPr id="5" name="Picture 4"/>
          <p:cNvPicPr>
            <a:picLocks noChangeAspect="1"/>
          </p:cNvPicPr>
          <p:nvPr/>
        </p:nvPicPr>
        <p:blipFill rotWithShape="1">
          <a:blip r:embed="rId3"/>
          <a:srcRect l="3187" t="12166" r="16855" b="25785"/>
          <a:stretch/>
        </p:blipFill>
        <p:spPr>
          <a:xfrm>
            <a:off x="224386" y="1669354"/>
            <a:ext cx="8717685" cy="4321534"/>
          </a:xfrm>
          <a:prstGeom prst="rect">
            <a:avLst/>
          </a:prstGeom>
        </p:spPr>
      </p:pic>
      <p:sp>
        <p:nvSpPr>
          <p:cNvPr id="8" name="Rectangle 7"/>
          <p:cNvSpPr/>
          <p:nvPr/>
        </p:nvSpPr>
        <p:spPr>
          <a:xfrm>
            <a:off x="2511268" y="2734544"/>
            <a:ext cx="1167353" cy="271406"/>
          </a:xfrm>
          <a:prstGeom prst="rect">
            <a:avLst/>
          </a:prstGeom>
          <a:noFill/>
          <a:ln w="38100" cmpd="sng">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
        <p:nvSpPr>
          <p:cNvPr id="9" name="Rounded Rectangular Callout 8"/>
          <p:cNvSpPr/>
          <p:nvPr/>
        </p:nvSpPr>
        <p:spPr>
          <a:xfrm>
            <a:off x="4462462" y="3830121"/>
            <a:ext cx="1877719" cy="1519119"/>
          </a:xfrm>
          <a:prstGeom prst="wedgeRoundRectCallout">
            <a:avLst>
              <a:gd name="adj1" fmla="val 131638"/>
              <a:gd name="adj2" fmla="val -23031"/>
              <a:gd name="adj3" fmla="val 16667"/>
            </a:avLst>
          </a:prstGeom>
          <a:ln/>
        </p:spPr>
        <p:style>
          <a:lnRef idx="1">
            <a:schemeClr val="accent1"/>
          </a:lnRef>
          <a:fillRef idx="3">
            <a:schemeClr val="accent1"/>
          </a:fillRef>
          <a:effectRef idx="2">
            <a:schemeClr val="accent1"/>
          </a:effectRef>
          <a:fontRef idx="minor">
            <a:schemeClr val="lt1"/>
          </a:fontRef>
        </p:style>
        <p:txBody>
          <a:bodyPr rtlCol="0" anchor="ctr"/>
          <a:lstStyle/>
          <a:p>
            <a:pPr algn="l"/>
            <a:r>
              <a:rPr lang="en-US" sz="1000" kern="0" dirty="0" smtClean="0">
                <a:solidFill>
                  <a:prstClr val="white"/>
                </a:solidFill>
                <a:sym typeface="Arial"/>
                <a:rtl val="0"/>
              </a:rPr>
              <a:t>Action:</a:t>
            </a:r>
            <a:endParaRPr lang="en-US" sz="1000" kern="0" dirty="0">
              <a:solidFill>
                <a:prstClr val="white"/>
              </a:solidFill>
              <a:sym typeface="Arial"/>
              <a:rtl val="0"/>
            </a:endParaRPr>
          </a:p>
          <a:p>
            <a:pPr marL="171450" indent="-171450" algn="l">
              <a:buFont typeface="Arial"/>
              <a:buChar char="•"/>
            </a:pPr>
            <a:r>
              <a:rPr lang="en-US" sz="1000" kern="0" dirty="0" smtClean="0">
                <a:solidFill>
                  <a:prstClr val="white"/>
                </a:solidFill>
                <a:sym typeface="Arial"/>
                <a:rtl val="0"/>
              </a:rPr>
              <a:t>Redirect</a:t>
            </a:r>
          </a:p>
          <a:p>
            <a:pPr marL="171450" indent="-171450" algn="l">
              <a:buFont typeface="Arial"/>
              <a:buChar char="•"/>
            </a:pPr>
            <a:r>
              <a:rPr lang="en-US" sz="1000" kern="0" dirty="0" smtClean="0">
                <a:solidFill>
                  <a:prstClr val="white"/>
                </a:solidFill>
                <a:sym typeface="Arial"/>
                <a:rtl val="0"/>
              </a:rPr>
              <a:t>Do not redirect</a:t>
            </a:r>
          </a:p>
          <a:p>
            <a:pPr algn="l"/>
            <a:r>
              <a:rPr lang="en-US" sz="1000" kern="0" dirty="0" smtClean="0">
                <a:solidFill>
                  <a:prstClr val="white"/>
                </a:solidFill>
                <a:sym typeface="Arial"/>
                <a:rtl val="0"/>
              </a:rPr>
              <a:t>Redirect to:</a:t>
            </a:r>
          </a:p>
          <a:p>
            <a:pPr marL="171450" indent="-171450" algn="l">
              <a:buFont typeface="Arial"/>
              <a:buChar char="•"/>
            </a:pPr>
            <a:r>
              <a:rPr lang="en-US" sz="1000" kern="0" dirty="0" smtClean="0">
                <a:solidFill>
                  <a:prstClr val="white"/>
                </a:solidFill>
                <a:sym typeface="Arial"/>
                <a:rtl val="0"/>
              </a:rPr>
              <a:t>Any 3</a:t>
            </a:r>
            <a:r>
              <a:rPr lang="en-US" sz="1000" kern="0" baseline="30000" dirty="0" smtClean="0">
                <a:solidFill>
                  <a:prstClr val="white"/>
                </a:solidFill>
                <a:sym typeface="Arial"/>
                <a:rtl val="0"/>
              </a:rPr>
              <a:t>rd</a:t>
            </a:r>
            <a:r>
              <a:rPr lang="en-US" sz="1000" kern="0" dirty="0" smtClean="0">
                <a:solidFill>
                  <a:prstClr val="white"/>
                </a:solidFill>
                <a:sym typeface="Arial"/>
                <a:rtl val="0"/>
              </a:rPr>
              <a:t> party vendor</a:t>
            </a:r>
          </a:p>
          <a:p>
            <a:pPr marL="171450" indent="-171450" algn="l">
              <a:buFont typeface="Arial"/>
              <a:buChar char="•"/>
            </a:pPr>
            <a:r>
              <a:rPr lang="en-US" sz="1000" kern="0" dirty="0" smtClean="0">
                <a:solidFill>
                  <a:prstClr val="white"/>
                </a:solidFill>
                <a:sym typeface="Arial"/>
                <a:rtl val="0"/>
              </a:rPr>
              <a:t>Registered with NSX</a:t>
            </a:r>
            <a:endParaRPr lang="en-US" sz="1000" kern="0" dirty="0">
              <a:solidFill>
                <a:prstClr val="white"/>
              </a:solidFill>
              <a:sym typeface="Arial"/>
              <a:rtl val="0"/>
            </a:endParaRPr>
          </a:p>
        </p:txBody>
      </p:sp>
      <p:sp>
        <p:nvSpPr>
          <p:cNvPr id="10" name="Rectangle 9"/>
          <p:cNvSpPr/>
          <p:nvPr/>
        </p:nvSpPr>
        <p:spPr>
          <a:xfrm>
            <a:off x="7900416" y="3108320"/>
            <a:ext cx="1086875" cy="296329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kern="0" dirty="0">
              <a:solidFill>
                <a:prstClr val="white"/>
              </a:solidFill>
              <a:sym typeface="Arial"/>
              <a:rtl val="0"/>
            </a:endParaRPr>
          </a:p>
        </p:txBody>
      </p:sp>
    </p:spTree>
    <p:extLst>
      <p:ext uri="{BB962C8B-B14F-4D97-AF65-F5344CB8AC3E}">
        <p14:creationId xmlns:p14="http://schemas.microsoft.com/office/powerpoint/2010/main" val="383568280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normAutofit fontScale="92500"/>
          </a:bodyPr>
          <a:lstStyle/>
          <a:p>
            <a:r>
              <a:rPr lang="en-US" dirty="0" smtClean="0"/>
              <a:t>Logging:</a:t>
            </a:r>
          </a:p>
          <a:p>
            <a:pPr lvl="1"/>
            <a:r>
              <a:rPr lang="en-US" dirty="0" smtClean="0"/>
              <a:t>Rule messages are now stored in a dedicated file</a:t>
            </a:r>
          </a:p>
          <a:p>
            <a:r>
              <a:rPr lang="en-US" dirty="0" smtClean="0"/>
              <a:t>Threshold Event:</a:t>
            </a:r>
            <a:endParaRPr lang="en-US" dirty="0"/>
          </a:p>
          <a:p>
            <a:pPr lvl="1"/>
            <a:r>
              <a:rPr lang="en-US" dirty="0" smtClean="0"/>
              <a:t>Configurable threshold values for:</a:t>
            </a:r>
          </a:p>
          <a:p>
            <a:pPr lvl="2"/>
            <a:r>
              <a:rPr lang="en-US" dirty="0" smtClean="0"/>
              <a:t>CPU</a:t>
            </a:r>
          </a:p>
          <a:p>
            <a:pPr lvl="2"/>
            <a:r>
              <a:rPr lang="en-US" dirty="0" smtClean="0"/>
              <a:t>Memory</a:t>
            </a:r>
          </a:p>
          <a:p>
            <a:pPr lvl="2"/>
            <a:r>
              <a:rPr lang="en-US" dirty="0" smtClean="0"/>
              <a:t>CPS (connections per second)</a:t>
            </a:r>
          </a:p>
          <a:p>
            <a:pPr lvl="1"/>
            <a:r>
              <a:rPr lang="en-US" dirty="0" smtClean="0"/>
              <a:t>Syslog and NSX event messages triggered when value exceeds threshold</a:t>
            </a:r>
          </a:p>
          <a:p>
            <a:r>
              <a:rPr lang="en-US" dirty="0" smtClean="0"/>
              <a:t>IP Flow Information Export (IPFIX):</a:t>
            </a:r>
          </a:p>
          <a:p>
            <a:pPr lvl="1"/>
            <a:r>
              <a:rPr lang="en-US" dirty="0" smtClean="0"/>
              <a:t>Enabled in Flow configuration &gt; Configuration &gt; IPFIX</a:t>
            </a:r>
          </a:p>
          <a:p>
            <a:pPr lvl="1"/>
            <a:r>
              <a:rPr lang="en-US" dirty="0" smtClean="0"/>
              <a:t>DFW exports IPFIX information about processed flows</a:t>
            </a:r>
          </a:p>
          <a:p>
            <a:pPr lvl="1"/>
            <a:r>
              <a:rPr lang="en-US" dirty="0" smtClean="0"/>
              <a:t>Supported collectors:</a:t>
            </a:r>
          </a:p>
          <a:p>
            <a:pPr lvl="2"/>
            <a:r>
              <a:rPr lang="en-US" dirty="0" smtClean="0"/>
              <a:t>Plixer Scrutinizer Collector</a:t>
            </a:r>
          </a:p>
          <a:p>
            <a:pPr lvl="2"/>
            <a:r>
              <a:rPr lang="en-US" dirty="0" smtClean="0"/>
              <a:t>Netflow Integrator</a:t>
            </a:r>
          </a:p>
          <a:p>
            <a:pPr lvl="2"/>
            <a:endParaRPr lang="en-US" dirty="0"/>
          </a:p>
        </p:txBody>
      </p:sp>
      <p:sp>
        <p:nvSpPr>
          <p:cNvPr id="6" name="Title 5"/>
          <p:cNvSpPr>
            <a:spLocks noGrp="1"/>
          </p:cNvSpPr>
          <p:nvPr>
            <p:ph type="title"/>
          </p:nvPr>
        </p:nvSpPr>
        <p:spPr/>
        <p:txBody>
          <a:bodyPr/>
          <a:lstStyle/>
          <a:p>
            <a:r>
              <a:rPr lang="en-US" dirty="0" smtClean="0"/>
              <a:t>Operations Enhancements</a:t>
            </a:r>
            <a:endParaRPr lang="en-US" dirty="0"/>
          </a:p>
        </p:txBody>
      </p:sp>
    </p:spTree>
    <p:extLst>
      <p:ext uri="{BB962C8B-B14F-4D97-AF65-F5344CB8AC3E}">
        <p14:creationId xmlns:p14="http://schemas.microsoft.com/office/powerpoint/2010/main" val="324149368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Load Balancing and </a:t>
            </a:r>
            <a:r>
              <a:rPr lang="en-US" dirty="0" err="1" smtClean="0"/>
              <a:t>ADCaaS</a:t>
            </a:r>
            <a:endParaRPr lang="en-US" dirty="0"/>
          </a:p>
        </p:txBody>
      </p:sp>
    </p:spTree>
    <p:extLst>
      <p:ext uri="{BB962C8B-B14F-4D97-AF65-F5344CB8AC3E}">
        <p14:creationId xmlns:p14="http://schemas.microsoft.com/office/powerpoint/2010/main" val="165396187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Protocol additions:</a:t>
            </a:r>
          </a:p>
          <a:p>
            <a:pPr lvl="1"/>
            <a:r>
              <a:rPr lang="en-US" dirty="0" smtClean="0"/>
              <a:t>UDP, FTP</a:t>
            </a:r>
          </a:p>
          <a:p>
            <a:r>
              <a:rPr lang="en-US" dirty="0" smtClean="0"/>
              <a:t>LB method additions:</a:t>
            </a:r>
          </a:p>
          <a:p>
            <a:pPr lvl="1"/>
            <a:r>
              <a:rPr lang="en-US" dirty="0" smtClean="0"/>
              <a:t>HTTP header/URL</a:t>
            </a:r>
          </a:p>
          <a:p>
            <a:r>
              <a:rPr lang="en-US" dirty="0" smtClean="0"/>
              <a:t>Health Check additions:</a:t>
            </a:r>
          </a:p>
          <a:p>
            <a:pPr lvl="1"/>
            <a:r>
              <a:rPr lang="en-US" dirty="0" smtClean="0"/>
              <a:t>UDP</a:t>
            </a:r>
          </a:p>
          <a:p>
            <a:r>
              <a:rPr lang="en-US" dirty="0" smtClean="0"/>
              <a:t>Miscellaneous enhancements:</a:t>
            </a:r>
          </a:p>
          <a:p>
            <a:pPr lvl="1"/>
            <a:r>
              <a:rPr lang="en-US" dirty="0" smtClean="0"/>
              <a:t>L4 stateful failover</a:t>
            </a:r>
          </a:p>
          <a:p>
            <a:pPr lvl="1"/>
            <a:r>
              <a:rPr lang="en-US" dirty="0" smtClean="0"/>
              <a:t>VC container support to add members to pool</a:t>
            </a:r>
          </a:p>
          <a:p>
            <a:pPr lvl="1"/>
            <a:r>
              <a:rPr lang="en-US" dirty="0" smtClean="0"/>
              <a:t>Configurable persistence expire time</a:t>
            </a:r>
          </a:p>
          <a:p>
            <a:r>
              <a:rPr lang="en-US" dirty="0" smtClean="0"/>
              <a:t>Partner integration enhancements:</a:t>
            </a:r>
          </a:p>
          <a:p>
            <a:pPr lvl="1"/>
            <a:r>
              <a:rPr lang="en-US" dirty="0" smtClean="0"/>
              <a:t>LB/ADC partner integrations</a:t>
            </a:r>
          </a:p>
          <a:p>
            <a:pPr lvl="2"/>
            <a:r>
              <a:rPr lang="en-US" dirty="0" smtClean="0"/>
              <a:t>NSX centrally configures all network and security services (LB included)</a:t>
            </a:r>
          </a:p>
          <a:p>
            <a:pPr lvl="2"/>
            <a:endParaRPr lang="en-US" dirty="0"/>
          </a:p>
        </p:txBody>
      </p:sp>
      <p:sp>
        <p:nvSpPr>
          <p:cNvPr id="6" name="Title 5"/>
          <p:cNvSpPr>
            <a:spLocks noGrp="1"/>
          </p:cNvSpPr>
          <p:nvPr>
            <p:ph type="title"/>
          </p:nvPr>
        </p:nvSpPr>
        <p:spPr/>
        <p:txBody>
          <a:bodyPr/>
          <a:lstStyle/>
          <a:p>
            <a:r>
              <a:rPr lang="en-US" dirty="0" smtClean="0"/>
              <a:t>Load Balancing Enhancements</a:t>
            </a:r>
            <a:endParaRPr lang="en-US" dirty="0"/>
          </a:p>
        </p:txBody>
      </p:sp>
    </p:spTree>
    <p:extLst>
      <p:ext uri="{BB962C8B-B14F-4D97-AF65-F5344CB8AC3E}">
        <p14:creationId xmlns:p14="http://schemas.microsoft.com/office/powerpoint/2010/main" val="6070966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NSX / F5 Joint Solution Overview</a:t>
            </a:r>
            <a:endParaRPr lang="en-US" dirty="0"/>
          </a:p>
        </p:txBody>
      </p:sp>
      <p:grpSp>
        <p:nvGrpSpPr>
          <p:cNvPr id="5" name="Group 4"/>
          <p:cNvGrpSpPr/>
          <p:nvPr/>
        </p:nvGrpSpPr>
        <p:grpSpPr>
          <a:xfrm>
            <a:off x="209549" y="1115574"/>
            <a:ext cx="3110702" cy="2192501"/>
            <a:chOff x="1786716" y="945167"/>
            <a:chExt cx="5256785" cy="4031729"/>
          </a:xfrm>
          <a:effectLst>
            <a:reflection blurRad="6350" stA="52000" endA="300" endPos="35000" dir="5400000" sy="-100000" algn="bl" rotWithShape="0"/>
          </a:effectLst>
        </p:grpSpPr>
        <p:sp>
          <p:nvSpPr>
            <p:cNvPr id="8" name="Rounded Rectangle 7"/>
            <p:cNvSpPr/>
            <p:nvPr/>
          </p:nvSpPr>
          <p:spPr bwMode="auto">
            <a:xfrm>
              <a:off x="1786716" y="945167"/>
              <a:ext cx="5256785" cy="4031729"/>
            </a:xfrm>
            <a:prstGeom prst="roundRect">
              <a:avLst>
                <a:gd name="adj" fmla="val 4214"/>
              </a:avLst>
            </a:prstGeom>
            <a:solidFill>
              <a:schemeClr val="bg1"/>
            </a:solidFill>
            <a:ln w="19050">
              <a:solidFill>
                <a:schemeClr val="bg1">
                  <a:lumMod val="75000"/>
                </a:schemeClr>
              </a:solidFill>
              <a:round/>
              <a:headEnd/>
              <a:tailEnd/>
            </a:ln>
            <a:effectLst>
              <a:outerShdw blurRad="111125" dist="101600" dir="2700000" algn="tl" rotWithShape="0">
                <a:prstClr val="black">
                  <a:alpha val="40000"/>
                </a:prstClr>
              </a:outerShdw>
            </a:effectLst>
          </p:spPr>
          <p:txBody>
            <a:bodyPr wrap="none" lIns="0" tIns="0" rIns="0" bIns="0" rtlCol="0" anchor="ctr"/>
            <a:lstStyle/>
            <a:p>
              <a:pPr algn="ctr"/>
              <a:endParaRPr lang="en-US" sz="1100" dirty="0" err="1">
                <a:solidFill>
                  <a:srgbClr val="FFFFFF"/>
                </a:solidFill>
              </a:endParaRPr>
            </a:p>
          </p:txBody>
        </p:sp>
        <p:pic>
          <p:nvPicPr>
            <p:cNvPr id="9" name="Picture 27" descr="ICON_Cloud_Q308"/>
            <p:cNvPicPr>
              <a:picLocks noChangeAspect="1" noChangeArrowheads="1"/>
            </p:cNvPicPr>
            <p:nvPr/>
          </p:nvPicPr>
          <p:blipFill>
            <a:blip r:embed="rId3" cstate="screen">
              <a:duotone>
                <a:prstClr val="black"/>
                <a:schemeClr val="accent4">
                  <a:tint val="45000"/>
                  <a:satMod val="400000"/>
                </a:schemeClr>
              </a:duotone>
              <a:extLst>
                <a:ext uri="{28A0092B-C50C-407E-A947-70E740481C1C}">
                  <a14:useLocalDpi xmlns:a14="http://schemas.microsoft.com/office/drawing/2010/main"/>
                </a:ext>
              </a:extLst>
            </a:blip>
            <a:srcRect/>
            <a:stretch>
              <a:fillRect/>
            </a:stretch>
          </p:blipFill>
          <p:spPr bwMode="auto">
            <a:xfrm>
              <a:off x="4948365" y="1270579"/>
              <a:ext cx="1917941" cy="1246963"/>
            </a:xfrm>
            <a:prstGeom prst="rect">
              <a:avLst/>
            </a:prstGeom>
            <a:noFill/>
            <a:ln w="9525">
              <a:noFill/>
              <a:miter lim="800000"/>
              <a:headEnd/>
              <a:tailEnd/>
            </a:ln>
            <a:effectLst/>
          </p:spPr>
        </p:pic>
        <p:pic>
          <p:nvPicPr>
            <p:cNvPr id="10" name="Picture 27" descr="ICON_Cloud_Q308"/>
            <p:cNvPicPr>
              <a:picLocks noChangeAspect="1" noChangeArrowheads="1"/>
            </p:cNvPicPr>
            <p:nvPr/>
          </p:nvPicPr>
          <p:blipFill>
            <a:blip r:embed="rId3" cstate="screen">
              <a:grayscl/>
              <a:extLst>
                <a:ext uri="{28A0092B-C50C-407E-A947-70E740481C1C}">
                  <a14:useLocalDpi xmlns:a14="http://schemas.microsoft.com/office/drawing/2010/main"/>
                </a:ext>
              </a:extLst>
            </a:blip>
            <a:srcRect/>
            <a:stretch>
              <a:fillRect/>
            </a:stretch>
          </p:blipFill>
          <p:spPr bwMode="auto">
            <a:xfrm>
              <a:off x="1924585" y="1270579"/>
              <a:ext cx="1917941" cy="1246963"/>
            </a:xfrm>
            <a:prstGeom prst="rect">
              <a:avLst/>
            </a:prstGeom>
            <a:noFill/>
            <a:ln w="9525">
              <a:noFill/>
              <a:miter lim="800000"/>
              <a:headEnd/>
              <a:tailEnd/>
            </a:ln>
            <a:effectLst/>
          </p:spPr>
        </p:pic>
        <p:pic>
          <p:nvPicPr>
            <p:cNvPr id="11" name="Picture 27" descr="ICON_Cloud_Q308"/>
            <p:cNvPicPr>
              <a:picLocks noChangeAspect="1" noChangeArrowheads="1"/>
            </p:cNvPicPr>
            <p:nvPr/>
          </p:nvPicPr>
          <p:blipFill>
            <a:blip r:embed="rId3"/>
            <a:srcRect/>
            <a:stretch>
              <a:fillRect/>
            </a:stretch>
          </p:blipFill>
          <p:spPr bwMode="auto">
            <a:xfrm>
              <a:off x="3168772" y="1525753"/>
              <a:ext cx="2530203" cy="1609902"/>
            </a:xfrm>
            <a:prstGeom prst="rect">
              <a:avLst/>
            </a:prstGeom>
            <a:noFill/>
            <a:ln w="9525">
              <a:noFill/>
              <a:miter lim="800000"/>
              <a:headEnd/>
              <a:tailEnd/>
            </a:ln>
          </p:spPr>
        </p:pic>
        <p:sp>
          <p:nvSpPr>
            <p:cNvPr id="12" name="Rounded Rectangle 11"/>
            <p:cNvSpPr/>
            <p:nvPr/>
          </p:nvSpPr>
          <p:spPr bwMode="auto">
            <a:xfrm>
              <a:off x="1877418" y="1055665"/>
              <a:ext cx="5038656" cy="518123"/>
            </a:xfrm>
            <a:prstGeom prst="roundRect">
              <a:avLst/>
            </a:prstGeom>
            <a:gradFill>
              <a:gsLst>
                <a:gs pos="100000">
                  <a:srgbClr val="525252"/>
                </a:gs>
                <a:gs pos="0">
                  <a:srgbClr val="262626"/>
                </a:gs>
              </a:gsLst>
            </a:gradFill>
            <a:ln w="12700" cmpd="sng">
              <a:solidFill>
                <a:srgbClr val="666666">
                  <a:alpha val="36000"/>
                </a:srgb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contourW="12700">
              <a:bevelT w="31750" h="12700"/>
              <a:contourClr>
                <a:schemeClr val="tx1"/>
              </a:contourClr>
            </a:sp3d>
          </p:spPr>
          <p:style>
            <a:lnRef idx="1">
              <a:schemeClr val="accent4"/>
            </a:lnRef>
            <a:fillRef idx="3">
              <a:schemeClr val="accent4"/>
            </a:fillRef>
            <a:effectRef idx="2">
              <a:schemeClr val="accent4"/>
            </a:effectRef>
            <a:fontRef idx="minor">
              <a:schemeClr val="lt1"/>
            </a:fontRef>
          </p:style>
          <p:txBody>
            <a:bodyPr lIns="0" tIns="0" rIns="0" bIns="0" anchor="ctr"/>
            <a:lstStyle/>
            <a:p>
              <a:pPr algn="ctr"/>
              <a:r>
                <a:rPr lang="en-US" sz="1000" dirty="0">
                  <a:solidFill>
                    <a:srgbClr val="FFFFFF"/>
                  </a:solidFill>
                  <a:latin typeface="Arial"/>
                  <a:cs typeface="Arial"/>
                </a:rPr>
                <a:t>Any Application</a:t>
              </a:r>
            </a:p>
            <a:p>
              <a:pPr algn="ctr"/>
              <a:r>
                <a:rPr lang="en-US" sz="600" dirty="0">
                  <a:solidFill>
                    <a:srgbClr val="FFFFFF"/>
                  </a:solidFill>
                  <a:latin typeface="Arial"/>
                  <a:cs typeface="Arial"/>
                </a:rPr>
                <a:t>(without modification)</a:t>
              </a:r>
            </a:p>
          </p:txBody>
        </p:sp>
        <p:sp>
          <p:nvSpPr>
            <p:cNvPr id="13" name="Rounded Rectangle 12"/>
            <p:cNvSpPr/>
            <p:nvPr/>
          </p:nvSpPr>
          <p:spPr bwMode="auto">
            <a:xfrm>
              <a:off x="1886840" y="1713115"/>
              <a:ext cx="5042257" cy="2485856"/>
            </a:xfrm>
            <a:prstGeom prst="roundRect">
              <a:avLst>
                <a:gd name="adj" fmla="val 8945"/>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t" anchorCtr="0"/>
            <a:lstStyle/>
            <a:p>
              <a:pPr algn="ctr">
                <a:lnSpc>
                  <a:spcPct val="70000"/>
                </a:lnSpc>
                <a:defRPr/>
              </a:pPr>
              <a:r>
                <a:rPr lang="en-US" sz="1000" b="1" dirty="0">
                  <a:solidFill>
                    <a:schemeClr val="bg1"/>
                  </a:solidFill>
                  <a:latin typeface="Arial"/>
                  <a:cs typeface="Arial"/>
                </a:rPr>
                <a:t>Virtual Networks</a:t>
              </a:r>
            </a:p>
          </p:txBody>
        </p:sp>
        <p:sp>
          <p:nvSpPr>
            <p:cNvPr id="14" name="Rounded Rectangle 13"/>
            <p:cNvSpPr/>
            <p:nvPr/>
          </p:nvSpPr>
          <p:spPr bwMode="auto">
            <a:xfrm>
              <a:off x="1989711" y="2491806"/>
              <a:ext cx="4836514" cy="1269858"/>
            </a:xfrm>
            <a:prstGeom prst="roundRect">
              <a:avLst/>
            </a:prstGeom>
            <a:gradFill>
              <a:gsLst>
                <a:gs pos="0">
                  <a:srgbClr val="0F388A"/>
                </a:gs>
                <a:gs pos="100000">
                  <a:srgbClr val="1564AB">
                    <a:alpha val="98824"/>
                  </a:srgbClr>
                </a:gs>
              </a:gsLst>
            </a:gradFill>
            <a:ln w="12700">
              <a:solidFill>
                <a:srgbClr val="1A448A"/>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8100" h="12700"/>
            </a:sp3d>
          </p:spPr>
          <p:style>
            <a:lnRef idx="1">
              <a:schemeClr val="accent4"/>
            </a:lnRef>
            <a:fillRef idx="3">
              <a:schemeClr val="accent4"/>
            </a:fillRef>
            <a:effectRef idx="2">
              <a:schemeClr val="accent4"/>
            </a:effectRef>
            <a:fontRef idx="minor">
              <a:schemeClr val="lt1"/>
            </a:fontRef>
          </p:style>
          <p:txBody>
            <a:bodyPr anchor="t"/>
            <a:lstStyle/>
            <a:p>
              <a:pPr algn="ctr">
                <a:spcAft>
                  <a:spcPct val="0"/>
                </a:spcAft>
                <a:buClr>
                  <a:srgbClr val="000000"/>
                </a:buClr>
              </a:pPr>
              <a:r>
                <a:rPr lang="en-US" sz="900" dirty="0">
                  <a:solidFill>
                    <a:schemeClr val="bg1"/>
                  </a:solidFill>
                </a:rPr>
                <a:t>VMware NSX Network Virtualization Platform</a:t>
              </a:r>
            </a:p>
          </p:txBody>
        </p:sp>
        <p:sp>
          <p:nvSpPr>
            <p:cNvPr id="15" name="Rounded Rectangle 14"/>
            <p:cNvSpPr/>
            <p:nvPr/>
          </p:nvSpPr>
          <p:spPr bwMode="auto">
            <a:xfrm>
              <a:off x="2096809" y="3403842"/>
              <a:ext cx="2222696" cy="239804"/>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900" dirty="0">
                  <a:solidFill>
                    <a:schemeClr val="accent1">
                      <a:lumMod val="50000"/>
                    </a:schemeClr>
                  </a:solidFill>
                </a:rPr>
                <a:t>Logical L2</a:t>
              </a:r>
            </a:p>
          </p:txBody>
        </p:sp>
        <p:sp>
          <p:nvSpPr>
            <p:cNvPr id="16" name="Rounded Rectangle 15"/>
            <p:cNvSpPr/>
            <p:nvPr/>
          </p:nvSpPr>
          <p:spPr bwMode="auto">
            <a:xfrm>
              <a:off x="1877418" y="4353388"/>
              <a:ext cx="5038656" cy="471369"/>
            </a:xfrm>
            <a:prstGeom prst="roundRect">
              <a:avLst/>
            </a:prstGeom>
            <a:gradFill>
              <a:gsLst>
                <a:gs pos="100000">
                  <a:srgbClr val="525252"/>
                </a:gs>
                <a:gs pos="0">
                  <a:srgbClr val="262626"/>
                </a:gs>
              </a:gsLst>
            </a:gradFill>
            <a:ln w="12700" cmpd="sng">
              <a:solidFill>
                <a:srgbClr val="666666">
                  <a:alpha val="36000"/>
                </a:srgb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contourW="12700">
              <a:bevelT w="31750" h="12700"/>
              <a:contourClr>
                <a:schemeClr val="tx1"/>
              </a:contourClr>
            </a:sp3d>
          </p:spPr>
          <p:style>
            <a:lnRef idx="1">
              <a:schemeClr val="accent4"/>
            </a:lnRef>
            <a:fillRef idx="3">
              <a:schemeClr val="accent4"/>
            </a:fillRef>
            <a:effectRef idx="2">
              <a:schemeClr val="accent4"/>
            </a:effectRef>
            <a:fontRef idx="minor">
              <a:schemeClr val="lt1"/>
            </a:fontRef>
          </p:style>
          <p:txBody>
            <a:bodyPr lIns="0" tIns="0" rIns="0" bIns="0" anchor="ctr"/>
            <a:lstStyle/>
            <a:p>
              <a:pPr algn="ctr"/>
              <a:r>
                <a:rPr lang="en-US" sz="1000" dirty="0">
                  <a:solidFill>
                    <a:srgbClr val="FFFFFF"/>
                  </a:solidFill>
                  <a:latin typeface="Arial"/>
                  <a:cs typeface="Arial"/>
                </a:rPr>
                <a:t>Any Network Hardware</a:t>
              </a:r>
            </a:p>
          </p:txBody>
        </p:sp>
        <p:sp>
          <p:nvSpPr>
            <p:cNvPr id="17" name="Rounded Rectangle 16"/>
            <p:cNvSpPr/>
            <p:nvPr/>
          </p:nvSpPr>
          <p:spPr bwMode="auto">
            <a:xfrm>
              <a:off x="2777010" y="2126632"/>
              <a:ext cx="3270074" cy="271399"/>
            </a:xfrm>
            <a:prstGeom prst="roundRect">
              <a:avLst/>
            </a:prstGeom>
            <a:gradFill>
              <a:gsLst>
                <a:gs pos="100000">
                  <a:srgbClr val="525252"/>
                </a:gs>
                <a:gs pos="0">
                  <a:srgbClr val="262626"/>
                </a:gs>
              </a:gsLst>
            </a:gradFill>
            <a:ln w="12700" cmpd="sng">
              <a:solidFill>
                <a:srgbClr val="666666">
                  <a:alpha val="36000"/>
                </a:srgb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contourW="12700">
              <a:bevelT w="31750" h="12700"/>
              <a:contourClr>
                <a:schemeClr val="tx1"/>
              </a:contourClr>
            </a:sp3d>
          </p:spPr>
          <p:style>
            <a:lnRef idx="1">
              <a:schemeClr val="accent4"/>
            </a:lnRef>
            <a:fillRef idx="3">
              <a:schemeClr val="accent4"/>
            </a:fillRef>
            <a:effectRef idx="2">
              <a:schemeClr val="accent4"/>
            </a:effectRef>
            <a:fontRef idx="minor">
              <a:schemeClr val="lt1"/>
            </a:fontRef>
          </p:style>
          <p:txBody>
            <a:bodyPr lIns="0" tIns="0" rIns="0" bIns="0" anchor="t"/>
            <a:lstStyle/>
            <a:p>
              <a:pPr algn="ctr"/>
              <a:r>
                <a:rPr lang="en-US" sz="1000" dirty="0">
                  <a:solidFill>
                    <a:srgbClr val="FFFFFF"/>
                  </a:solidFill>
                  <a:latin typeface="Arial"/>
                  <a:cs typeface="Arial"/>
                </a:rPr>
                <a:t>Any Cloud Management Platform</a:t>
              </a:r>
            </a:p>
          </p:txBody>
        </p:sp>
        <p:sp>
          <p:nvSpPr>
            <p:cNvPr id="18" name="Rounded Rectangle 17"/>
            <p:cNvSpPr/>
            <p:nvPr/>
          </p:nvSpPr>
          <p:spPr bwMode="auto">
            <a:xfrm>
              <a:off x="2103983" y="2842537"/>
              <a:ext cx="1476745" cy="465384"/>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900" dirty="0">
                  <a:solidFill>
                    <a:schemeClr val="accent1">
                      <a:lumMod val="50000"/>
                    </a:schemeClr>
                  </a:solidFill>
                </a:rPr>
                <a:t>Logical</a:t>
              </a:r>
              <a:br>
                <a:rPr lang="en-US" sz="900" dirty="0">
                  <a:solidFill>
                    <a:schemeClr val="accent1">
                      <a:lumMod val="50000"/>
                    </a:schemeClr>
                  </a:solidFill>
                </a:rPr>
              </a:br>
              <a:r>
                <a:rPr lang="en-US" sz="900" dirty="0">
                  <a:solidFill>
                    <a:schemeClr val="accent1">
                      <a:lumMod val="50000"/>
                    </a:schemeClr>
                  </a:solidFill>
                </a:rPr>
                <a:t>Firewall</a:t>
              </a:r>
            </a:p>
          </p:txBody>
        </p:sp>
        <p:sp>
          <p:nvSpPr>
            <p:cNvPr id="19" name="Rounded Rectangle 18"/>
            <p:cNvSpPr/>
            <p:nvPr/>
          </p:nvSpPr>
          <p:spPr bwMode="auto">
            <a:xfrm>
              <a:off x="3608050" y="2857306"/>
              <a:ext cx="1472482" cy="450615"/>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800" dirty="0">
                  <a:solidFill>
                    <a:schemeClr val="accent1">
                      <a:lumMod val="50000"/>
                    </a:schemeClr>
                  </a:solidFill>
                </a:rPr>
                <a:t>Logical</a:t>
              </a:r>
            </a:p>
            <a:p>
              <a:pPr algn="ctr">
                <a:spcAft>
                  <a:spcPct val="0"/>
                </a:spcAft>
              </a:pPr>
              <a:r>
                <a:rPr lang="en-US" sz="800" dirty="0">
                  <a:solidFill>
                    <a:schemeClr val="accent1">
                      <a:lumMod val="50000"/>
                    </a:schemeClr>
                  </a:solidFill>
                </a:rPr>
                <a:t>Load Balancer</a:t>
              </a:r>
            </a:p>
          </p:txBody>
        </p:sp>
        <p:sp>
          <p:nvSpPr>
            <p:cNvPr id="20" name="Rounded Rectangle 19"/>
            <p:cNvSpPr/>
            <p:nvPr/>
          </p:nvSpPr>
          <p:spPr bwMode="auto">
            <a:xfrm>
              <a:off x="4427485" y="3401063"/>
              <a:ext cx="2217325" cy="245361"/>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900" dirty="0">
                  <a:solidFill>
                    <a:schemeClr val="accent1">
                      <a:lumMod val="50000"/>
                    </a:schemeClr>
                  </a:solidFill>
                </a:rPr>
                <a:t>Logical L3</a:t>
              </a:r>
            </a:p>
          </p:txBody>
        </p:sp>
        <p:sp>
          <p:nvSpPr>
            <p:cNvPr id="21" name="Rounded Rectangle 20"/>
            <p:cNvSpPr/>
            <p:nvPr/>
          </p:nvSpPr>
          <p:spPr bwMode="auto">
            <a:xfrm>
              <a:off x="5144287" y="2832487"/>
              <a:ext cx="1476745" cy="465384"/>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900" dirty="0">
                  <a:solidFill>
                    <a:schemeClr val="accent1">
                      <a:lumMod val="50000"/>
                    </a:schemeClr>
                  </a:solidFill>
                </a:rPr>
                <a:t>Logical</a:t>
              </a:r>
            </a:p>
            <a:p>
              <a:pPr algn="ctr">
                <a:spcAft>
                  <a:spcPct val="0"/>
                </a:spcAft>
              </a:pPr>
              <a:r>
                <a:rPr lang="en-US" sz="900" dirty="0">
                  <a:solidFill>
                    <a:schemeClr val="accent1">
                      <a:lumMod val="50000"/>
                    </a:schemeClr>
                  </a:solidFill>
                </a:rPr>
                <a:t>VPN</a:t>
              </a:r>
            </a:p>
          </p:txBody>
        </p:sp>
        <p:sp>
          <p:nvSpPr>
            <p:cNvPr id="22" name="Rounded Rectangle 21"/>
            <p:cNvSpPr/>
            <p:nvPr/>
          </p:nvSpPr>
          <p:spPr bwMode="auto">
            <a:xfrm>
              <a:off x="2796514" y="3844465"/>
              <a:ext cx="3270074" cy="271399"/>
            </a:xfrm>
            <a:prstGeom prst="roundRect">
              <a:avLst/>
            </a:prstGeom>
            <a:gradFill>
              <a:gsLst>
                <a:gs pos="100000">
                  <a:srgbClr val="525252"/>
                </a:gs>
                <a:gs pos="0">
                  <a:srgbClr val="262626"/>
                </a:gs>
              </a:gsLst>
            </a:gradFill>
            <a:ln w="12700" cmpd="sng">
              <a:solidFill>
                <a:srgbClr val="666666">
                  <a:alpha val="36000"/>
                </a:srgbClr>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contourW="12700">
              <a:bevelT w="31750" h="12700"/>
              <a:contourClr>
                <a:schemeClr val="tx1"/>
              </a:contourClr>
            </a:sp3d>
          </p:spPr>
          <p:style>
            <a:lnRef idx="1">
              <a:schemeClr val="accent4"/>
            </a:lnRef>
            <a:fillRef idx="3">
              <a:schemeClr val="accent4"/>
            </a:fillRef>
            <a:effectRef idx="2">
              <a:schemeClr val="accent4"/>
            </a:effectRef>
            <a:fontRef idx="minor">
              <a:schemeClr val="lt1"/>
            </a:fontRef>
          </p:style>
          <p:txBody>
            <a:bodyPr lIns="0" tIns="0" rIns="0" bIns="0" anchor="t"/>
            <a:lstStyle/>
            <a:p>
              <a:pPr algn="ctr"/>
              <a:r>
                <a:rPr lang="en-US" sz="1000" dirty="0">
                  <a:solidFill>
                    <a:srgbClr val="FFFFFF"/>
                  </a:solidFill>
                  <a:latin typeface="Arial"/>
                  <a:cs typeface="Arial"/>
                </a:rPr>
                <a:t>Any Hypervisor</a:t>
              </a:r>
            </a:p>
          </p:txBody>
        </p:sp>
      </p:grpSp>
      <p:sp>
        <p:nvSpPr>
          <p:cNvPr id="23" name="Rectangle 22"/>
          <p:cNvSpPr/>
          <p:nvPr/>
        </p:nvSpPr>
        <p:spPr bwMode="auto">
          <a:xfrm>
            <a:off x="57151" y="886968"/>
            <a:ext cx="3429000" cy="3048000"/>
          </a:xfrm>
          <a:prstGeom prst="rect">
            <a:avLst/>
          </a:prstGeom>
          <a:solidFill>
            <a:schemeClr val="bg1">
              <a:alpha val="71000"/>
            </a:schemeClr>
          </a:solidFill>
          <a:ln w="19050">
            <a:noFill/>
            <a:round/>
            <a:headEnd/>
            <a:tailEnd/>
          </a:ln>
        </p:spPr>
        <p:txBody>
          <a:bodyPr wrap="none" lIns="0" tIns="0" rIns="0" bIns="0" rtlCol="0" anchor="ctr"/>
          <a:lstStyle/>
          <a:p>
            <a:pPr algn="ctr"/>
            <a:endParaRPr lang="en-US" dirty="0" err="1">
              <a:solidFill>
                <a:srgbClr val="FFFFFF"/>
              </a:solidFill>
            </a:endParaRPr>
          </a:p>
        </p:txBody>
      </p:sp>
      <p:sp>
        <p:nvSpPr>
          <p:cNvPr id="24" name="Trapezoid 23"/>
          <p:cNvSpPr/>
          <p:nvPr/>
        </p:nvSpPr>
        <p:spPr bwMode="auto">
          <a:xfrm>
            <a:off x="209549" y="2563368"/>
            <a:ext cx="3048000" cy="1600200"/>
          </a:xfrm>
          <a:prstGeom prst="trapezoid">
            <a:avLst>
              <a:gd name="adj" fmla="val 59882"/>
            </a:avLst>
          </a:prstGeom>
          <a:gradFill flip="none" rotWithShape="1">
            <a:gsLst>
              <a:gs pos="0">
                <a:schemeClr val="accent1">
                  <a:lumMod val="60000"/>
                  <a:lumOff val="40000"/>
                </a:schemeClr>
              </a:gs>
              <a:gs pos="100000">
                <a:srgbClr val="003399">
                  <a:alpha val="28000"/>
                </a:srgbClr>
              </a:gs>
            </a:gsLst>
            <a:lin ang="16200000" scaled="0"/>
            <a:tileRect/>
          </a:gradFill>
          <a:ln w="19050">
            <a:noFill/>
            <a:round/>
            <a:headEnd/>
            <a:tailEnd/>
          </a:ln>
          <a:effectLst>
            <a:outerShdw blurRad="50800" dist="38100" dir="5400000" algn="tl" rotWithShape="0">
              <a:srgbClr val="000000">
                <a:alpha val="43000"/>
              </a:srgbClr>
            </a:outerShdw>
          </a:effectLst>
        </p:spPr>
        <p:txBody>
          <a:bodyPr wrap="none" lIns="0" tIns="0" rIns="0" bIns="0" rtlCol="0" anchor="ctr"/>
          <a:lstStyle/>
          <a:p>
            <a:pPr algn="ctr"/>
            <a:endParaRPr lang="en-US" dirty="0" err="1">
              <a:solidFill>
                <a:srgbClr val="FFFFFF"/>
              </a:solidFill>
            </a:endParaRPr>
          </a:p>
        </p:txBody>
      </p:sp>
      <p:sp>
        <p:nvSpPr>
          <p:cNvPr id="25" name="Rounded Rectangle 24"/>
          <p:cNvSpPr/>
          <p:nvPr/>
        </p:nvSpPr>
        <p:spPr bwMode="auto">
          <a:xfrm>
            <a:off x="971553" y="2029968"/>
            <a:ext cx="1447801" cy="533400"/>
          </a:xfrm>
          <a:prstGeom prst="roundRect">
            <a:avLst/>
          </a:prstGeom>
          <a:gradFill>
            <a:gsLst>
              <a:gs pos="0">
                <a:srgbClr val="61C0E0"/>
              </a:gs>
              <a:gs pos="100000">
                <a:srgbClr val="ACE0F2"/>
              </a:gs>
            </a:gsLst>
          </a:gradFill>
          <a:ln w="12700">
            <a:solidFill>
              <a:srgbClr val="39A5E5"/>
            </a:solidFill>
            <a:headEnd type="none" w="med" len="med"/>
            <a:tailEnd type="none" w="med" len="med"/>
          </a:ln>
          <a:effectLst>
            <a:outerShdw blurRad="50800" dist="25400" dir="5400000" sx="99000" sy="99000" algn="t" rotWithShape="0">
              <a:prstClr val="black">
                <a:alpha val="40000"/>
              </a:prstClr>
            </a:outerShdw>
          </a:effectLst>
          <a:scene3d>
            <a:camera prst="orthographicFront"/>
            <a:lightRig rig="threePt" dir="t"/>
          </a:scene3d>
          <a:sp3d>
            <a:bevelT w="31750" h="12700"/>
          </a:sp3d>
        </p:spPr>
        <p:style>
          <a:lnRef idx="1">
            <a:schemeClr val="accent4"/>
          </a:lnRef>
          <a:fillRef idx="3">
            <a:schemeClr val="accent4"/>
          </a:fillRef>
          <a:effectRef idx="2">
            <a:schemeClr val="accent4"/>
          </a:effectRef>
          <a:fontRef idx="minor">
            <a:schemeClr val="lt1"/>
          </a:fontRef>
        </p:style>
        <p:txBody>
          <a:bodyPr anchor="ctr"/>
          <a:lstStyle/>
          <a:p>
            <a:pPr algn="ctr">
              <a:spcAft>
                <a:spcPct val="0"/>
              </a:spcAft>
            </a:pPr>
            <a:r>
              <a:rPr lang="en-US" sz="1400" dirty="0">
                <a:solidFill>
                  <a:schemeClr val="accent1">
                    <a:lumMod val="50000"/>
                  </a:schemeClr>
                </a:solidFill>
              </a:rPr>
              <a:t>Logical</a:t>
            </a:r>
          </a:p>
          <a:p>
            <a:pPr algn="ctr">
              <a:spcAft>
                <a:spcPct val="0"/>
              </a:spcAft>
            </a:pPr>
            <a:r>
              <a:rPr lang="en-US" sz="1400" dirty="0">
                <a:solidFill>
                  <a:schemeClr val="accent1">
                    <a:lumMod val="50000"/>
                  </a:schemeClr>
                </a:solidFill>
              </a:rPr>
              <a:t>Load Balancer</a:t>
            </a:r>
          </a:p>
        </p:txBody>
      </p:sp>
      <p:sp>
        <p:nvSpPr>
          <p:cNvPr id="26" name="TextBox 25"/>
          <p:cNvSpPr txBox="1"/>
          <p:nvPr/>
        </p:nvSpPr>
        <p:spPr>
          <a:xfrm>
            <a:off x="209550" y="4163568"/>
            <a:ext cx="3048000" cy="1219200"/>
          </a:xfrm>
          <a:prstGeom prst="rect">
            <a:avLst/>
          </a:prstGeom>
          <a:solidFill>
            <a:schemeClr val="accent2">
              <a:lumMod val="40000"/>
              <a:lumOff val="60000"/>
            </a:schemeClr>
          </a:solidFill>
        </p:spPr>
        <p:txBody>
          <a:bodyPr wrap="square" rtlCol="0">
            <a:noAutofit/>
          </a:bodyPr>
          <a:lstStyle/>
          <a:p>
            <a:pPr algn="l"/>
            <a:r>
              <a:rPr lang="en-US" sz="1600" dirty="0">
                <a:solidFill>
                  <a:srgbClr val="333333"/>
                </a:solidFill>
                <a:latin typeface="Calibri"/>
                <a:cs typeface="Calibri"/>
              </a:rPr>
              <a:t>Virtual IP:           172.168.1.1</a:t>
            </a:r>
          </a:p>
          <a:p>
            <a:pPr algn="l"/>
            <a:r>
              <a:rPr lang="en-US" sz="1600" dirty="0">
                <a:solidFill>
                  <a:srgbClr val="333333"/>
                </a:solidFill>
                <a:latin typeface="Calibri"/>
                <a:cs typeface="Calibri"/>
              </a:rPr>
              <a:t>Member pool:   10.0.0.1, 10.0.0.2</a:t>
            </a:r>
          </a:p>
          <a:p>
            <a:pPr algn="l"/>
            <a:endParaRPr lang="en-US" sz="1600" dirty="0">
              <a:solidFill>
                <a:srgbClr val="333333"/>
              </a:solidFill>
              <a:latin typeface="Calibri"/>
              <a:cs typeface="Calibri"/>
            </a:endParaRPr>
          </a:p>
          <a:p>
            <a:pPr algn="l"/>
            <a:r>
              <a:rPr lang="en-US" sz="1600">
                <a:solidFill>
                  <a:srgbClr val="333333"/>
                </a:solidFill>
                <a:latin typeface="Calibri"/>
                <a:cs typeface="Calibri"/>
              </a:rPr>
              <a:t>              ADC </a:t>
            </a:r>
            <a:r>
              <a:rPr lang="en-US" sz="1600" dirty="0">
                <a:solidFill>
                  <a:srgbClr val="333333"/>
                </a:solidFill>
                <a:latin typeface="Calibri"/>
                <a:cs typeface="Calibri"/>
              </a:rPr>
              <a:t>template (</a:t>
            </a:r>
            <a:r>
              <a:rPr lang="en-US" sz="1600" dirty="0" err="1">
                <a:solidFill>
                  <a:srgbClr val="333333"/>
                </a:solidFill>
                <a:latin typeface="Calibri"/>
                <a:cs typeface="Calibri"/>
              </a:rPr>
              <a:t>iApp</a:t>
            </a:r>
            <a:r>
              <a:rPr lang="en-US" sz="1600" dirty="0">
                <a:solidFill>
                  <a:srgbClr val="333333"/>
                </a:solidFill>
                <a:latin typeface="Calibri"/>
                <a:cs typeface="Calibri"/>
              </a:rPr>
              <a:t>):</a:t>
            </a:r>
          </a:p>
          <a:p>
            <a:pPr algn="l"/>
            <a:r>
              <a:rPr lang="en-US" sz="1600" dirty="0">
                <a:solidFill>
                  <a:srgbClr val="333333"/>
                </a:solidFill>
                <a:latin typeface="Calibri"/>
                <a:cs typeface="Calibri"/>
              </a:rPr>
              <a:t>	Web Gold</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753" y="4773174"/>
            <a:ext cx="562557" cy="505589"/>
          </a:xfrm>
          <a:prstGeom prst="rect">
            <a:avLst/>
          </a:prstGeom>
        </p:spPr>
      </p:pic>
      <p:grpSp>
        <p:nvGrpSpPr>
          <p:cNvPr id="28" name="Group 86"/>
          <p:cNvGrpSpPr/>
          <p:nvPr/>
        </p:nvGrpSpPr>
        <p:grpSpPr>
          <a:xfrm>
            <a:off x="3790949" y="810768"/>
            <a:ext cx="4998720" cy="2514600"/>
            <a:chOff x="5235486" y="902452"/>
            <a:chExt cx="3821968" cy="2438399"/>
          </a:xfrm>
        </p:grpSpPr>
        <p:sp>
          <p:nvSpPr>
            <p:cNvPr id="29" name="Rounded Rectangle 28"/>
            <p:cNvSpPr/>
            <p:nvPr/>
          </p:nvSpPr>
          <p:spPr bwMode="auto">
            <a:xfrm>
              <a:off x="5235883" y="902452"/>
              <a:ext cx="3819714" cy="2438399"/>
            </a:xfrm>
            <a:prstGeom prst="roundRect">
              <a:avLst>
                <a:gd name="adj" fmla="val 2319"/>
              </a:avLst>
            </a:prstGeom>
            <a:noFill/>
            <a:ln w="6350">
              <a:solidFill>
                <a:schemeClr val="bg2">
                  <a:lumMod val="75000"/>
                </a:schemeClr>
              </a:solidFill>
              <a:round/>
              <a:headEnd/>
              <a:tailEnd/>
            </a:ln>
          </p:spPr>
          <p:txBody>
            <a:bodyPr wrap="none" lIns="0" tIns="0" rIns="0" bIns="0" rtlCol="0" anchor="ctr"/>
            <a:lstStyle/>
            <a:p>
              <a:endParaRPr lang="en-US" sz="1600" dirty="0">
                <a:solidFill>
                  <a:srgbClr val="FFFFFF"/>
                </a:solidFill>
              </a:endParaRPr>
            </a:p>
          </p:txBody>
        </p:sp>
        <p:grpSp>
          <p:nvGrpSpPr>
            <p:cNvPr id="30" name="Group 105"/>
            <p:cNvGrpSpPr/>
            <p:nvPr/>
          </p:nvGrpSpPr>
          <p:grpSpPr>
            <a:xfrm>
              <a:off x="5235486" y="902453"/>
              <a:ext cx="3821968" cy="512791"/>
              <a:chOff x="4634821" y="924780"/>
              <a:chExt cx="4300198" cy="429369"/>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2" name="Rounded Rectangle 31"/>
              <p:cNvSpPr/>
              <p:nvPr/>
            </p:nvSpPr>
            <p:spPr bwMode="auto">
              <a:xfrm>
                <a:off x="4634821" y="924780"/>
                <a:ext cx="4300198" cy="395785"/>
              </a:xfrm>
              <a:prstGeom prst="roundRect">
                <a:avLst/>
              </a:prstGeom>
              <a:grpFill/>
              <a:ln w="12700">
                <a:noFill/>
                <a:round/>
                <a:headEnd/>
                <a:tailEnd/>
              </a:ln>
            </p:spPr>
            <p:txBody>
              <a:bodyPr wrap="none" lIns="0" tIns="0" rIns="0" bIns="0" rtlCol="0" anchor="ctr"/>
              <a:lstStyle/>
              <a:p>
                <a:pPr algn="ctr"/>
                <a:r>
                  <a:rPr lang="en-US" sz="1600" b="1" dirty="0">
                    <a:solidFill>
                      <a:srgbClr val="FFFFFF"/>
                    </a:solidFill>
                  </a:rPr>
                  <a:t>Features</a:t>
                </a:r>
              </a:p>
            </p:txBody>
          </p:sp>
          <p:sp>
            <p:nvSpPr>
              <p:cNvPr id="33" name="Rectangle 32"/>
              <p:cNvSpPr/>
              <p:nvPr/>
            </p:nvSpPr>
            <p:spPr bwMode="auto">
              <a:xfrm>
                <a:off x="4634821" y="1221526"/>
                <a:ext cx="4299774" cy="132623"/>
              </a:xfrm>
              <a:prstGeom prst="rect">
                <a:avLst/>
              </a:prstGeom>
              <a:grpFill/>
              <a:ln w="19050">
                <a:noFill/>
                <a:round/>
                <a:headEnd/>
                <a:tailEnd/>
              </a:ln>
            </p:spPr>
            <p:txBody>
              <a:bodyPr wrap="none" lIns="0" tIns="0" rIns="0" bIns="0" rtlCol="0" anchor="ctr"/>
              <a:lstStyle/>
              <a:p>
                <a:endParaRPr lang="en-US" sz="1600" dirty="0">
                  <a:solidFill>
                    <a:srgbClr val="FFFFFF"/>
                  </a:solidFill>
                </a:endParaRPr>
              </a:p>
            </p:txBody>
          </p:sp>
        </p:grpSp>
        <p:sp>
          <p:nvSpPr>
            <p:cNvPr id="31" name="Rectangle 5"/>
            <p:cNvSpPr txBox="1">
              <a:spLocks noChangeArrowheads="1"/>
            </p:cNvSpPr>
            <p:nvPr/>
          </p:nvSpPr>
          <p:spPr bwMode="auto">
            <a:xfrm>
              <a:off x="5323267" y="1462454"/>
              <a:ext cx="3678279" cy="828198"/>
            </a:xfrm>
            <a:prstGeom prst="rect">
              <a:avLst/>
            </a:prstGeom>
            <a:noFill/>
            <a:ln w="9525">
              <a:noFill/>
              <a:miter lim="800000"/>
              <a:headEnd/>
              <a:tailEnd/>
            </a:ln>
          </p:spPr>
          <p:txBody>
            <a:bodyPr wrap="square" lIns="0" tIns="0" rIns="0" bIns="0">
              <a:spAutoFit/>
            </a:bodyPr>
            <a:lstStyle/>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NSX integrates with F5 BIG-IQ</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F5 Admin defined </a:t>
              </a:r>
              <a:r>
                <a:rPr lang="en-US" sz="1200" dirty="0" err="1">
                  <a:solidFill>
                    <a:srgbClr val="333333"/>
                  </a:solidFill>
                </a:rPr>
                <a:t>iApps</a:t>
              </a:r>
              <a:r>
                <a:rPr lang="en-US" sz="1200" dirty="0">
                  <a:solidFill>
                    <a:srgbClr val="333333"/>
                  </a:solidFill>
                </a:rPr>
                <a:t> published to NSX Manager</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BIG-IPs VEs get automatically deployed, licensed and configured</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User can consume F5 </a:t>
              </a:r>
              <a:r>
                <a:rPr lang="en-US" sz="1200" dirty="0" err="1">
                  <a:solidFill>
                    <a:srgbClr val="333333"/>
                  </a:solidFill>
                </a:rPr>
                <a:t>iApps</a:t>
              </a:r>
              <a:r>
                <a:rPr lang="en-US" sz="1200" dirty="0">
                  <a:solidFill>
                    <a:srgbClr val="333333"/>
                  </a:solidFill>
                </a:rPr>
                <a:t> from NSX UI or API </a:t>
              </a:r>
            </a:p>
          </p:txBody>
        </p:sp>
      </p:grpSp>
      <p:grpSp>
        <p:nvGrpSpPr>
          <p:cNvPr id="34" name="Group 86"/>
          <p:cNvGrpSpPr/>
          <p:nvPr/>
        </p:nvGrpSpPr>
        <p:grpSpPr>
          <a:xfrm>
            <a:off x="3867149" y="3394797"/>
            <a:ext cx="4922520" cy="2826177"/>
            <a:chOff x="5235486" y="902452"/>
            <a:chExt cx="3821968" cy="2438399"/>
          </a:xfrm>
        </p:grpSpPr>
        <p:sp>
          <p:nvSpPr>
            <p:cNvPr id="35" name="Rounded Rectangle 34"/>
            <p:cNvSpPr/>
            <p:nvPr/>
          </p:nvSpPr>
          <p:spPr bwMode="auto">
            <a:xfrm>
              <a:off x="5235883" y="902452"/>
              <a:ext cx="3819714" cy="2438399"/>
            </a:xfrm>
            <a:prstGeom prst="roundRect">
              <a:avLst>
                <a:gd name="adj" fmla="val 2319"/>
              </a:avLst>
            </a:prstGeom>
            <a:noFill/>
            <a:ln w="6350">
              <a:solidFill>
                <a:schemeClr val="bg2">
                  <a:lumMod val="75000"/>
                </a:schemeClr>
              </a:solidFill>
              <a:round/>
              <a:headEnd/>
              <a:tailEnd/>
            </a:ln>
          </p:spPr>
          <p:txBody>
            <a:bodyPr wrap="none" lIns="0" tIns="0" rIns="0" bIns="0" rtlCol="0" anchor="ctr"/>
            <a:lstStyle/>
            <a:p>
              <a:endParaRPr lang="en-US" sz="1600" dirty="0">
                <a:solidFill>
                  <a:srgbClr val="FFFFFF"/>
                </a:solidFill>
              </a:endParaRPr>
            </a:p>
          </p:txBody>
        </p:sp>
        <p:grpSp>
          <p:nvGrpSpPr>
            <p:cNvPr id="36" name="Group 105"/>
            <p:cNvGrpSpPr/>
            <p:nvPr/>
          </p:nvGrpSpPr>
          <p:grpSpPr>
            <a:xfrm>
              <a:off x="5235486" y="902452"/>
              <a:ext cx="3821968" cy="512792"/>
              <a:chOff x="4634821" y="924780"/>
              <a:chExt cx="4300198" cy="429370"/>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grpSpPr>
          <p:sp>
            <p:nvSpPr>
              <p:cNvPr id="38" name="Rounded Rectangle 37"/>
              <p:cNvSpPr/>
              <p:nvPr/>
            </p:nvSpPr>
            <p:spPr bwMode="auto">
              <a:xfrm>
                <a:off x="4634821" y="924780"/>
                <a:ext cx="4300198" cy="395785"/>
              </a:xfrm>
              <a:prstGeom prst="roundRect">
                <a:avLst/>
              </a:prstGeom>
              <a:grpFill/>
              <a:ln w="12700">
                <a:noFill/>
                <a:round/>
                <a:headEnd/>
                <a:tailEnd/>
              </a:ln>
            </p:spPr>
            <p:txBody>
              <a:bodyPr wrap="none" lIns="0" tIns="0" rIns="0" bIns="0" rtlCol="0" anchor="ctr"/>
              <a:lstStyle/>
              <a:p>
                <a:pPr algn="ctr"/>
                <a:r>
                  <a:rPr lang="en-US" sz="1600" b="1" dirty="0">
                    <a:solidFill>
                      <a:srgbClr val="FFFFFF"/>
                    </a:solidFill>
                  </a:rPr>
                  <a:t>Benefits</a:t>
                </a:r>
              </a:p>
            </p:txBody>
          </p:sp>
          <p:sp>
            <p:nvSpPr>
              <p:cNvPr id="39" name="Rectangle 38"/>
              <p:cNvSpPr/>
              <p:nvPr/>
            </p:nvSpPr>
            <p:spPr bwMode="auto">
              <a:xfrm>
                <a:off x="4634821" y="1221527"/>
                <a:ext cx="4299774" cy="132623"/>
              </a:xfrm>
              <a:prstGeom prst="rect">
                <a:avLst/>
              </a:prstGeom>
              <a:grpFill/>
              <a:ln w="19050">
                <a:noFill/>
                <a:round/>
                <a:headEnd/>
                <a:tailEnd/>
              </a:ln>
            </p:spPr>
            <p:txBody>
              <a:bodyPr wrap="none" lIns="0" tIns="0" rIns="0" bIns="0" rtlCol="0" anchor="ctr"/>
              <a:lstStyle/>
              <a:p>
                <a:endParaRPr lang="en-US" sz="1600" dirty="0">
                  <a:solidFill>
                    <a:srgbClr val="FFFFFF"/>
                  </a:solidFill>
                </a:endParaRPr>
              </a:p>
            </p:txBody>
          </p:sp>
        </p:grpSp>
        <p:sp>
          <p:nvSpPr>
            <p:cNvPr id="37" name="Rectangle 5"/>
            <p:cNvSpPr txBox="1">
              <a:spLocks noChangeArrowheads="1"/>
            </p:cNvSpPr>
            <p:nvPr/>
          </p:nvSpPr>
          <p:spPr bwMode="auto">
            <a:xfrm>
              <a:off x="5323267" y="1459520"/>
              <a:ext cx="3678279" cy="1825634"/>
            </a:xfrm>
            <a:prstGeom prst="rect">
              <a:avLst/>
            </a:prstGeom>
            <a:noFill/>
            <a:ln w="9525">
              <a:noFill/>
              <a:miter lim="800000"/>
              <a:headEnd/>
              <a:tailEnd/>
            </a:ln>
          </p:spPr>
          <p:txBody>
            <a:bodyPr wrap="square" lIns="0" tIns="0" rIns="0" bIns="0">
              <a:spAutoFit/>
            </a:bodyPr>
            <a:lstStyle/>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Compatible with all NSX features</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Seamless support for virtual networks and traditional networking with VLANs</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Familiar workflows for all teams (in NSX , and in F5 BIG-IQ)</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dirty="0">
                  <a:solidFill>
                    <a:srgbClr val="333333"/>
                  </a:solidFill>
                </a:rPr>
                <a:t>Supports virtual form factor of F5 appliances </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i="1" dirty="0">
                  <a:solidFill>
                    <a:srgbClr val="333333"/>
                  </a:solidFill>
                </a:rPr>
                <a:t>Limitations on some F5 features (no multi-tier </a:t>
              </a:r>
              <a:r>
                <a:rPr lang="en-US" sz="1200" i="1" dirty="0" err="1">
                  <a:solidFill>
                    <a:srgbClr val="333333"/>
                  </a:solidFill>
                </a:rPr>
                <a:t>iApp</a:t>
              </a:r>
              <a:r>
                <a:rPr lang="en-US" sz="1200" i="1" dirty="0">
                  <a:solidFill>
                    <a:srgbClr val="333333"/>
                  </a:solidFill>
                </a:rPr>
                <a:t>, no F5 security modules)</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i="1" dirty="0">
                  <a:solidFill>
                    <a:srgbClr val="333333"/>
                  </a:solidFill>
                </a:rPr>
                <a:t>Future support for any CMP including vCAC</a:t>
              </a:r>
            </a:p>
            <a:p>
              <a:pPr marL="233363" lvl="1" indent="-233363" algn="l" eaLnBrk="0" hangingPunct="0">
                <a:spcAft>
                  <a:spcPts val="300"/>
                </a:spcAft>
                <a:buClr>
                  <a:srgbClr val="0095D3">
                    <a:lumMod val="75000"/>
                  </a:srgbClr>
                </a:buClr>
                <a:buSzPct val="115000"/>
                <a:buFont typeface="Wingdings" pitchFamily="2" charset="2"/>
                <a:buChar char="§"/>
                <a:defRPr/>
              </a:pPr>
              <a:r>
                <a:rPr lang="en-US" sz="1200" i="1" dirty="0">
                  <a:solidFill>
                    <a:srgbClr val="333333"/>
                  </a:solidFill>
                </a:rPr>
                <a:t>Future support for physical appliances in the further release</a:t>
              </a:r>
            </a:p>
            <a:p>
              <a:pPr marL="233363" lvl="1" indent="-233363" algn="l" eaLnBrk="0" hangingPunct="0">
                <a:spcAft>
                  <a:spcPts val="300"/>
                </a:spcAft>
                <a:buClr>
                  <a:srgbClr val="0095D3">
                    <a:lumMod val="75000"/>
                  </a:srgbClr>
                </a:buClr>
                <a:buSzPct val="115000"/>
                <a:buFont typeface="Wingdings" pitchFamily="2" charset="2"/>
                <a:buChar char="§"/>
                <a:defRPr/>
              </a:pPr>
              <a:endParaRPr lang="en-US" sz="1200" dirty="0">
                <a:solidFill>
                  <a:srgbClr val="333333"/>
                </a:solidFill>
              </a:endParaRPr>
            </a:p>
          </p:txBody>
        </p:sp>
      </p:grpSp>
    </p:spTree>
    <p:extLst>
      <p:ext uri="{BB962C8B-B14F-4D97-AF65-F5344CB8AC3E}">
        <p14:creationId xmlns:p14="http://schemas.microsoft.com/office/powerpoint/2010/main" val="404831276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Platform Enhancements</a:t>
            </a:r>
            <a:endParaRPr lang="en-US" dirty="0"/>
          </a:p>
        </p:txBody>
      </p:sp>
    </p:spTree>
    <p:extLst>
      <p:ext uri="{BB962C8B-B14F-4D97-AF65-F5344CB8AC3E}">
        <p14:creationId xmlns:p14="http://schemas.microsoft.com/office/powerpoint/2010/main" val="174735213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Password strength requirement</a:t>
            </a:r>
            <a:br>
              <a:rPr lang="en-US" dirty="0" smtClean="0"/>
            </a:br>
            <a:r>
              <a:rPr lang="en-US" dirty="0" smtClean="0"/>
              <a:t>similar to NSX Edge 6.0</a:t>
            </a:r>
          </a:p>
          <a:p>
            <a:pPr lvl="1"/>
            <a:r>
              <a:rPr lang="en-US" dirty="0" smtClean="0"/>
              <a:t>12-255 characters in length</a:t>
            </a:r>
          </a:p>
          <a:p>
            <a:pPr lvl="1"/>
            <a:r>
              <a:rPr lang="en-US" dirty="0" smtClean="0"/>
              <a:t>Must contain at least one of each:</a:t>
            </a:r>
          </a:p>
          <a:p>
            <a:pPr lvl="2"/>
            <a:r>
              <a:rPr lang="en-US" dirty="0" smtClean="0"/>
              <a:t>Lowercase character</a:t>
            </a:r>
          </a:p>
          <a:p>
            <a:pPr lvl="2"/>
            <a:r>
              <a:rPr lang="en-US" dirty="0" smtClean="0"/>
              <a:t>Uppercase character</a:t>
            </a:r>
          </a:p>
          <a:p>
            <a:pPr lvl="2"/>
            <a:r>
              <a:rPr lang="en-US" dirty="0" smtClean="0"/>
              <a:t>Number</a:t>
            </a:r>
          </a:p>
          <a:p>
            <a:pPr lvl="2"/>
            <a:r>
              <a:rPr lang="en-US" dirty="0" smtClean="0"/>
              <a:t>Special character</a:t>
            </a:r>
          </a:p>
          <a:p>
            <a:pPr lvl="1"/>
            <a:r>
              <a:rPr lang="en-US" dirty="0" smtClean="0"/>
              <a:t>Cannot contain</a:t>
            </a:r>
          </a:p>
          <a:p>
            <a:pPr lvl="2"/>
            <a:r>
              <a:rPr lang="en-US" dirty="0" smtClean="0"/>
              <a:t>The word </a:t>
            </a:r>
            <a:r>
              <a:rPr lang="en-US" i="1" dirty="0" smtClean="0"/>
              <a:t>admin</a:t>
            </a:r>
          </a:p>
          <a:p>
            <a:pPr lvl="2"/>
            <a:r>
              <a:rPr lang="en-US" dirty="0" smtClean="0"/>
              <a:t>Any character repeated three </a:t>
            </a:r>
            <a:br>
              <a:rPr lang="en-US" dirty="0" smtClean="0"/>
            </a:br>
            <a:r>
              <a:rPr lang="en-US" dirty="0" smtClean="0"/>
              <a:t>or more times</a:t>
            </a:r>
          </a:p>
          <a:p>
            <a:pPr lvl="3"/>
            <a:endParaRPr lang="en-US" dirty="0"/>
          </a:p>
        </p:txBody>
      </p:sp>
      <p:sp>
        <p:nvSpPr>
          <p:cNvPr id="6" name="Title 5"/>
          <p:cNvSpPr>
            <a:spLocks noGrp="1"/>
          </p:cNvSpPr>
          <p:nvPr>
            <p:ph type="title"/>
          </p:nvPr>
        </p:nvSpPr>
        <p:spPr/>
        <p:txBody>
          <a:bodyPr/>
          <a:lstStyle/>
          <a:p>
            <a:r>
              <a:rPr lang="en-US" dirty="0" smtClean="0"/>
              <a:t>Controller Security</a:t>
            </a:r>
            <a:endParaRPr lang="en-US" dirty="0"/>
          </a:p>
        </p:txBody>
      </p:sp>
      <p:pic>
        <p:nvPicPr>
          <p:cNvPr id="4" name="Picture 3" descr="Screen Shot 2014-09-10 at 5.26.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686" y="1083309"/>
            <a:ext cx="4119875" cy="3644139"/>
          </a:xfrm>
          <a:prstGeom prst="rect">
            <a:avLst/>
          </a:prstGeom>
        </p:spPr>
      </p:pic>
    </p:spTree>
    <p:extLst>
      <p:ext uri="{BB962C8B-B14F-4D97-AF65-F5344CB8AC3E}">
        <p14:creationId xmlns:p14="http://schemas.microsoft.com/office/powerpoint/2010/main" val="20884408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One-Click Controller Upgrades</a:t>
            </a:r>
            <a:endParaRPr lang="en-US" dirty="0"/>
          </a:p>
        </p:txBody>
      </p:sp>
      <p:pic>
        <p:nvPicPr>
          <p:cNvPr id="4" name="Picture 3" descr="Screen Shot 2014-09-10 at 6.46.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855" y="2307208"/>
            <a:ext cx="8479038" cy="2699115"/>
          </a:xfrm>
          <a:prstGeom prst="rect">
            <a:avLst/>
          </a:prstGeom>
        </p:spPr>
      </p:pic>
      <p:sp>
        <p:nvSpPr>
          <p:cNvPr id="8" name="Text Placeholder 6"/>
          <p:cNvSpPr>
            <a:spLocks noGrp="1"/>
          </p:cNvSpPr>
          <p:nvPr>
            <p:ph type="body" sz="quarter" idx="13"/>
          </p:nvPr>
        </p:nvSpPr>
        <p:spPr>
          <a:xfrm>
            <a:off x="314325" y="946149"/>
            <a:ext cx="8404098" cy="5264151"/>
          </a:xfrm>
        </p:spPr>
        <p:txBody>
          <a:bodyPr/>
          <a:lstStyle/>
          <a:p>
            <a:r>
              <a:rPr lang="en-US" dirty="0" smtClean="0"/>
              <a:t>If an upgrade is available:</a:t>
            </a:r>
          </a:p>
          <a:p>
            <a:pPr lvl="1"/>
            <a:r>
              <a:rPr lang="en-US" dirty="0" smtClean="0"/>
              <a:t>An </a:t>
            </a:r>
            <a:r>
              <a:rPr lang="en-US" dirty="0"/>
              <a:t>upgrade link is available in the </a:t>
            </a:r>
            <a:r>
              <a:rPr lang="en-US" dirty="0" smtClean="0"/>
              <a:t>UI</a:t>
            </a:r>
          </a:p>
          <a:p>
            <a:pPr lvl="1"/>
            <a:r>
              <a:rPr lang="en-US" dirty="0" smtClean="0"/>
              <a:t>A one-click </a:t>
            </a:r>
            <a:r>
              <a:rPr lang="en-US" dirty="0"/>
              <a:t>upgrade is provided for the </a:t>
            </a:r>
            <a:r>
              <a:rPr lang="en-US" dirty="0" smtClean="0"/>
              <a:t>administrator</a:t>
            </a:r>
          </a:p>
          <a:p>
            <a:pPr lvl="2"/>
            <a:endParaRPr lang="en-US" dirty="0"/>
          </a:p>
        </p:txBody>
      </p:sp>
    </p:spTree>
    <p:extLst>
      <p:ext uri="{BB962C8B-B14F-4D97-AF65-F5344CB8AC3E}">
        <p14:creationId xmlns:p14="http://schemas.microsoft.com/office/powerpoint/2010/main" val="3119423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New: Data Plane</a:t>
            </a:r>
            <a:endParaRPr lang="en-US" dirty="0"/>
          </a:p>
        </p:txBody>
      </p:sp>
      <p:grpSp>
        <p:nvGrpSpPr>
          <p:cNvPr id="4" name="Group 3"/>
          <p:cNvGrpSpPr/>
          <p:nvPr/>
        </p:nvGrpSpPr>
        <p:grpSpPr>
          <a:xfrm>
            <a:off x="874988" y="4966859"/>
            <a:ext cx="8112601" cy="1313869"/>
            <a:chOff x="868769" y="1212705"/>
            <a:chExt cx="10704308" cy="4944491"/>
          </a:xfrm>
        </p:grpSpPr>
        <p:sp>
          <p:nvSpPr>
            <p:cNvPr id="5" name="Rectangle 4"/>
            <p:cNvSpPr/>
            <p:nvPr/>
          </p:nvSpPr>
          <p:spPr bwMode="auto">
            <a:xfrm>
              <a:off x="1262332" y="1212705"/>
              <a:ext cx="10310745" cy="4944491"/>
            </a:xfrm>
            <a:prstGeom prst="rect">
              <a:avLst/>
            </a:prstGeom>
            <a:gradFill flip="none" rotWithShape="1">
              <a:gsLst>
                <a:gs pos="0">
                  <a:schemeClr val="accent4">
                    <a:alpha val="25000"/>
                  </a:schemeClr>
                </a:gs>
                <a:gs pos="100000">
                  <a:srgbClr val="FFFFFF"/>
                </a:gs>
              </a:gsLst>
              <a:lin ang="0" scaled="1"/>
              <a:tileRect/>
            </a:gradFill>
            <a:ln w="28575">
              <a:noFill/>
              <a:round/>
              <a:headEnd/>
              <a:tailEnd/>
            </a:ln>
            <a:effectLst/>
          </p:spPr>
          <p:txBody>
            <a:bodyPr wrap="none" lIns="0" tIns="0" rIns="0" bIns="0" rtlCol="0" anchor="ctr"/>
            <a:lstStyle/>
            <a:p>
              <a:pPr algn="ctr"/>
              <a:endParaRPr lang="en-US" dirty="0"/>
            </a:p>
          </p:txBody>
        </p:sp>
        <p:sp>
          <p:nvSpPr>
            <p:cNvPr id="6" name="Isosceles Triangle 5"/>
            <p:cNvSpPr/>
            <p:nvPr/>
          </p:nvSpPr>
          <p:spPr bwMode="auto">
            <a:xfrm rot="16200000">
              <a:off x="-417055" y="3557584"/>
              <a:ext cx="2968992" cy="397344"/>
            </a:xfrm>
            <a:prstGeom prst="triangle">
              <a:avLst/>
            </a:prstGeom>
            <a:ln>
              <a:noFill/>
              <a:headEnd/>
              <a:tailEnd/>
            </a:ln>
            <a:effectLst/>
          </p:spPr>
          <p:style>
            <a:lnRef idx="1">
              <a:schemeClr val="accent6"/>
            </a:lnRef>
            <a:fillRef idx="2">
              <a:schemeClr val="accent6"/>
            </a:fillRef>
            <a:effectRef idx="1">
              <a:schemeClr val="accent6"/>
            </a:effectRef>
            <a:fontRef idx="minor">
              <a:schemeClr val="dk1"/>
            </a:fontRef>
          </p:style>
          <p:txBody>
            <a:bodyPr wrap="none" lIns="0" tIns="0" rIns="0" bIns="0" rtlCol="0" anchor="ctr"/>
            <a:lstStyle/>
            <a:p>
              <a:pPr algn="ctr"/>
              <a:endParaRPr lang="en-US" dirty="0" err="1">
                <a:solidFill>
                  <a:srgbClr val="FFFFFF"/>
                </a:solidFill>
              </a:endParaRPr>
            </a:p>
          </p:txBody>
        </p:sp>
      </p:grpSp>
      <p:sp>
        <p:nvSpPr>
          <p:cNvPr id="8" name="Rounded Rectangle 7"/>
          <p:cNvSpPr/>
          <p:nvPr/>
        </p:nvSpPr>
        <p:spPr bwMode="auto">
          <a:xfrm>
            <a:off x="290976" y="1246677"/>
            <a:ext cx="494020" cy="1313523"/>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Consumption</a:t>
            </a:r>
          </a:p>
        </p:txBody>
      </p:sp>
      <p:sp>
        <p:nvSpPr>
          <p:cNvPr id="9" name="Rounded Rectangle 8"/>
          <p:cNvSpPr/>
          <p:nvPr/>
        </p:nvSpPr>
        <p:spPr bwMode="auto">
          <a:xfrm>
            <a:off x="304056" y="3860014"/>
            <a:ext cx="480942"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Services</a:t>
            </a:r>
          </a:p>
        </p:txBody>
      </p:sp>
      <p:sp>
        <p:nvSpPr>
          <p:cNvPr id="10" name="Rounded Rectangle 9"/>
          <p:cNvSpPr/>
          <p:nvPr/>
        </p:nvSpPr>
        <p:spPr bwMode="auto">
          <a:xfrm>
            <a:off x="306592" y="5070380"/>
            <a:ext cx="502144" cy="1106846"/>
          </a:xfrm>
          <a:prstGeom prst="roundRect">
            <a:avLst>
              <a:gd name="adj" fmla="val 0"/>
            </a:avLst>
          </a:prstGeom>
          <a:solidFill>
            <a:srgbClr val="FFFFFF"/>
          </a:solidFill>
          <a:ln>
            <a:prstDash val="dot"/>
            <a:headEnd/>
            <a:tailEnd/>
          </a:ln>
          <a:effectLst>
            <a:glow rad="1016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Data Plane </a:t>
            </a:r>
          </a:p>
        </p:txBody>
      </p:sp>
      <p:sp>
        <p:nvSpPr>
          <p:cNvPr id="11" name="Rounded Rectangle 10"/>
          <p:cNvSpPr/>
          <p:nvPr/>
        </p:nvSpPr>
        <p:spPr bwMode="auto">
          <a:xfrm>
            <a:off x="291552" y="2660880"/>
            <a:ext cx="493444"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Operations</a:t>
            </a:r>
          </a:p>
        </p:txBody>
      </p:sp>
      <p:pic>
        <p:nvPicPr>
          <p:cNvPr id="12" name="NSX Edge Nod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749" y="5035215"/>
            <a:ext cx="1134955" cy="1134955"/>
          </a:xfrm>
          <a:prstGeom prst="rect">
            <a:avLst/>
          </a:prstGeom>
        </p:spPr>
      </p:pic>
      <p:sp>
        <p:nvSpPr>
          <p:cNvPr id="13" name="TextBox 12"/>
          <p:cNvSpPr txBox="1"/>
          <p:nvPr/>
        </p:nvSpPr>
        <p:spPr>
          <a:xfrm>
            <a:off x="2927310" y="5178928"/>
            <a:ext cx="5788065" cy="683264"/>
          </a:xfrm>
          <a:prstGeom prst="rect">
            <a:avLst/>
          </a:prstGeom>
          <a:noFill/>
        </p:spPr>
        <p:txBody>
          <a:bodyPr wrap="square" rtlCol="0">
            <a:spAutoFit/>
          </a:bodyPr>
          <a:lstStyle/>
          <a:p>
            <a:pPr algn="l"/>
            <a:r>
              <a:rPr lang="en-US" sz="1600" b="1" dirty="0">
                <a:solidFill>
                  <a:schemeClr val="tx1"/>
                </a:solidFill>
              </a:rPr>
              <a:t>NSX Edge</a:t>
            </a:r>
          </a:p>
          <a:p>
            <a:pPr algn="l"/>
            <a:r>
              <a:rPr lang="en-US" sz="1600" dirty="0">
                <a:solidFill>
                  <a:schemeClr val="tx1"/>
                </a:solidFill>
              </a:rPr>
              <a:t>Active-Active with Scale-Out (ECMP)</a:t>
            </a:r>
          </a:p>
        </p:txBody>
      </p:sp>
    </p:spTree>
    <p:extLst>
      <p:ext uri="{BB962C8B-B14F-4D97-AF65-F5344CB8AC3E}">
        <p14:creationId xmlns:p14="http://schemas.microsoft.com/office/powerpoint/2010/main" val="93606347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CLI-based troubleshooting tool</a:t>
            </a:r>
          </a:p>
          <a:p>
            <a:pPr lvl="1"/>
            <a:r>
              <a:rPr lang="en-US" dirty="0" smtClean="0"/>
              <a:t>Can operate at any stage in the packet lifecycle:</a:t>
            </a:r>
          </a:p>
          <a:p>
            <a:pPr lvl="2"/>
            <a:r>
              <a:rPr lang="en-US" dirty="0" err="1" smtClean="0"/>
              <a:t>dvPort</a:t>
            </a:r>
            <a:endParaRPr lang="en-US" dirty="0" smtClean="0"/>
          </a:p>
          <a:p>
            <a:pPr lvl="2"/>
            <a:r>
              <a:rPr lang="en-US" dirty="0" err="1" smtClean="0"/>
              <a:t>Vmknic</a:t>
            </a:r>
            <a:endParaRPr lang="en-US" dirty="0" smtClean="0"/>
          </a:p>
          <a:p>
            <a:pPr lvl="2"/>
            <a:r>
              <a:rPr lang="en-US" dirty="0" smtClean="0"/>
              <a:t>Uplink</a:t>
            </a:r>
          </a:p>
          <a:p>
            <a:pPr lvl="1"/>
            <a:r>
              <a:rPr lang="en-US" dirty="0" smtClean="0"/>
              <a:t>Extensive range of filters:</a:t>
            </a:r>
          </a:p>
          <a:p>
            <a:pPr lvl="2"/>
            <a:r>
              <a:rPr lang="en-US" dirty="0" smtClean="0"/>
              <a:t>Source/destination MAC</a:t>
            </a:r>
          </a:p>
          <a:p>
            <a:pPr lvl="2"/>
            <a:r>
              <a:rPr lang="en-US" dirty="0" smtClean="0"/>
              <a:t>IP protocol</a:t>
            </a:r>
          </a:p>
          <a:p>
            <a:pPr lvl="2"/>
            <a:r>
              <a:rPr lang="en-US" dirty="0" smtClean="0"/>
              <a:t>VLAN ID</a:t>
            </a:r>
          </a:p>
          <a:p>
            <a:pPr lvl="2"/>
            <a:r>
              <a:rPr lang="en-US" dirty="0" smtClean="0"/>
              <a:t>VXLAN ID</a:t>
            </a:r>
          </a:p>
          <a:p>
            <a:pPr lvl="2"/>
            <a:r>
              <a:rPr lang="en-US" dirty="0" smtClean="0"/>
              <a:t>Ports</a:t>
            </a:r>
          </a:p>
          <a:p>
            <a:pPr lvl="2"/>
            <a:r>
              <a:rPr lang="en-US" dirty="0" smtClean="0"/>
              <a:t>Many others…</a:t>
            </a:r>
          </a:p>
          <a:p>
            <a:pPr lvl="1"/>
            <a:r>
              <a:rPr lang="en-US" dirty="0" err="1" smtClean="0"/>
              <a:t>Pcap</a:t>
            </a:r>
            <a:r>
              <a:rPr lang="en-US" dirty="0" smtClean="0"/>
              <a:t> format output</a:t>
            </a:r>
          </a:p>
          <a:p>
            <a:pPr lvl="2"/>
            <a:r>
              <a:rPr lang="en-US" dirty="0" smtClean="0"/>
              <a:t>Export for use with common protocol analyzers</a:t>
            </a:r>
          </a:p>
          <a:p>
            <a:pPr lvl="2"/>
            <a:endParaRPr lang="en-US" dirty="0"/>
          </a:p>
        </p:txBody>
      </p:sp>
      <p:sp>
        <p:nvSpPr>
          <p:cNvPr id="6" name="Title 5"/>
          <p:cNvSpPr>
            <a:spLocks noGrp="1"/>
          </p:cNvSpPr>
          <p:nvPr>
            <p:ph type="title"/>
          </p:nvPr>
        </p:nvSpPr>
        <p:spPr/>
        <p:txBody>
          <a:bodyPr/>
          <a:lstStyle/>
          <a:p>
            <a:r>
              <a:rPr lang="en-US" dirty="0" smtClean="0"/>
              <a:t>Host-Level Packet Capture</a:t>
            </a:r>
            <a:endParaRPr lang="en-US" dirty="0"/>
          </a:p>
        </p:txBody>
      </p:sp>
    </p:spTree>
    <p:extLst>
      <p:ext uri="{BB962C8B-B14F-4D97-AF65-F5344CB8AC3E}">
        <p14:creationId xmlns:p14="http://schemas.microsoft.com/office/powerpoint/2010/main" val="3337623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Provides a coordinated way of capturing packet exchanges between VTEPs</a:t>
            </a:r>
          </a:p>
          <a:p>
            <a:pPr lvl="1"/>
            <a:r>
              <a:rPr lang="en-US" dirty="0" smtClean="0"/>
              <a:t>The NSX Controller leverages host-level packet capture across two participating hosts</a:t>
            </a:r>
          </a:p>
          <a:p>
            <a:pPr lvl="2"/>
            <a:endParaRPr lang="en-US" dirty="0"/>
          </a:p>
        </p:txBody>
      </p:sp>
      <p:sp>
        <p:nvSpPr>
          <p:cNvPr id="6" name="Title 5"/>
          <p:cNvSpPr>
            <a:spLocks noGrp="1"/>
          </p:cNvSpPr>
          <p:nvPr>
            <p:ph type="title"/>
          </p:nvPr>
        </p:nvSpPr>
        <p:spPr/>
        <p:txBody>
          <a:bodyPr/>
          <a:lstStyle/>
          <a:p>
            <a:r>
              <a:rPr lang="en-US" dirty="0" err="1" smtClean="0"/>
              <a:t>Traceflow</a:t>
            </a:r>
            <a:endParaRPr lang="en-US" dirty="0"/>
          </a:p>
        </p:txBody>
      </p:sp>
      <p:sp>
        <p:nvSpPr>
          <p:cNvPr id="4" name="Oval 3"/>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1</a:t>
            </a:r>
          </a:p>
        </p:txBody>
      </p:sp>
      <p:sp>
        <p:nvSpPr>
          <p:cNvPr id="5" name="Oval 4"/>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2</a:t>
            </a:r>
          </a:p>
        </p:txBody>
      </p:sp>
      <p:sp>
        <p:nvSpPr>
          <p:cNvPr id="8" name="Oval 7"/>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3</a:t>
            </a:r>
          </a:p>
        </p:txBody>
      </p:sp>
      <p:sp>
        <p:nvSpPr>
          <p:cNvPr id="9" name="Oval 8"/>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4</a:t>
            </a:r>
          </a:p>
        </p:txBody>
      </p:sp>
      <p:sp>
        <p:nvSpPr>
          <p:cNvPr id="10" name="Oval 9"/>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5</a:t>
            </a:r>
          </a:p>
        </p:txBody>
      </p:sp>
      <p:sp>
        <p:nvSpPr>
          <p:cNvPr id="11" name="Oval 10"/>
          <p:cNvSpPr/>
          <p:nvPr/>
        </p:nvSpPr>
        <p:spPr>
          <a:xfrm>
            <a:off x="3441506" y="3296250"/>
            <a:ext cx="307330" cy="30733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6</a:t>
            </a:r>
          </a:p>
        </p:txBody>
      </p:sp>
      <p:grpSp>
        <p:nvGrpSpPr>
          <p:cNvPr id="12" name="Group 11"/>
          <p:cNvGrpSpPr/>
          <p:nvPr/>
        </p:nvGrpSpPr>
        <p:grpSpPr>
          <a:xfrm>
            <a:off x="1859283" y="4103286"/>
            <a:ext cx="1514645" cy="1672679"/>
            <a:chOff x="1065211" y="4118521"/>
            <a:chExt cx="1514645" cy="1672679"/>
          </a:xfrm>
        </p:grpSpPr>
        <p:sp>
          <p:nvSpPr>
            <p:cNvPr id="13" name="Rounded Rectangle 10"/>
            <p:cNvSpPr/>
            <p:nvPr/>
          </p:nvSpPr>
          <p:spPr bwMode="auto">
            <a:xfrm>
              <a:off x="1065211" y="4118521"/>
              <a:ext cx="1514645" cy="1672679"/>
            </a:xfrm>
            <a:prstGeom prst="rect">
              <a:avLst/>
            </a:prstGeom>
            <a:ln/>
          </p:spPr>
          <p:style>
            <a:lnRef idx="1">
              <a:schemeClr val="accent2"/>
            </a:lnRef>
            <a:fillRef idx="3">
              <a:schemeClr val="accent2"/>
            </a:fillRef>
            <a:effectRef idx="2">
              <a:schemeClr val="accent2"/>
            </a:effectRef>
            <a:fontRef idx="minor">
              <a:schemeClr val="lt1"/>
            </a:fontRef>
          </p:style>
          <p:txBody>
            <a:bodyPr rtlCol="0" anchor="b"/>
            <a:lstStyle/>
            <a:p>
              <a:r>
                <a:rPr lang="en-US" dirty="0"/>
                <a:t>Host A</a:t>
              </a:r>
            </a:p>
          </p:txBody>
        </p:sp>
        <p:pic>
          <p:nvPicPr>
            <p:cNvPr id="14" name="Picture 8" descr="ICON_Server_flat_Q408.png"/>
            <p:cNvPicPr>
              <a:picLocks noChangeAspect="1"/>
            </p:cNvPicPr>
            <p:nvPr/>
          </p:nvPicPr>
          <p:blipFill>
            <a:blip r:embed="rId3" cstate="print"/>
            <a:srcRect/>
            <a:stretch>
              <a:fillRect/>
            </a:stretch>
          </p:blipFill>
          <p:spPr bwMode="auto">
            <a:xfrm>
              <a:off x="1116713" y="4993842"/>
              <a:ext cx="1352562" cy="416358"/>
            </a:xfrm>
            <a:prstGeom prst="rect">
              <a:avLst/>
            </a:prstGeom>
            <a:noFill/>
            <a:ln w="9525">
              <a:noFill/>
              <a:miter lim="800000"/>
              <a:headEnd/>
              <a:tailEnd/>
            </a:ln>
          </p:spPr>
        </p:pic>
        <p:sp>
          <p:nvSpPr>
            <p:cNvPr id="15" name="VM1"/>
            <p:cNvSpPr/>
            <p:nvPr/>
          </p:nvSpPr>
          <p:spPr>
            <a:xfrm>
              <a:off x="1335778" y="4274328"/>
              <a:ext cx="973509" cy="531071"/>
            </a:xfrm>
            <a:prstGeom prst="roundRect">
              <a:avLst/>
            </a:prstGeom>
            <a:solidFill>
              <a:srgbClr val="FFC000"/>
            </a:solidFill>
            <a:ln w="22225">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27432" bIns="0" rtlCol="0" anchor="ctr"/>
            <a:lstStyle/>
            <a:p>
              <a:pPr algn="ctr"/>
              <a:r>
                <a:rPr lang="en-US" b="1" dirty="0"/>
                <a:t>VTEP1</a:t>
              </a:r>
            </a:p>
          </p:txBody>
        </p:sp>
      </p:grpSp>
      <p:grpSp>
        <p:nvGrpSpPr>
          <p:cNvPr id="16" name="Group 15"/>
          <p:cNvGrpSpPr/>
          <p:nvPr/>
        </p:nvGrpSpPr>
        <p:grpSpPr>
          <a:xfrm>
            <a:off x="5660433" y="4064305"/>
            <a:ext cx="1514645" cy="1672679"/>
            <a:chOff x="1065211" y="4118521"/>
            <a:chExt cx="1514645" cy="1672679"/>
          </a:xfrm>
        </p:grpSpPr>
        <p:sp>
          <p:nvSpPr>
            <p:cNvPr id="17" name="Rounded Rectangle 10"/>
            <p:cNvSpPr/>
            <p:nvPr/>
          </p:nvSpPr>
          <p:spPr bwMode="auto">
            <a:xfrm>
              <a:off x="1065211" y="4118521"/>
              <a:ext cx="1514645" cy="1672679"/>
            </a:xfrm>
            <a:prstGeom prst="rect">
              <a:avLst/>
            </a:prstGeom>
            <a:ln/>
          </p:spPr>
          <p:style>
            <a:lnRef idx="1">
              <a:schemeClr val="accent2"/>
            </a:lnRef>
            <a:fillRef idx="3">
              <a:schemeClr val="accent2"/>
            </a:fillRef>
            <a:effectRef idx="2">
              <a:schemeClr val="accent2"/>
            </a:effectRef>
            <a:fontRef idx="minor">
              <a:schemeClr val="lt1"/>
            </a:fontRef>
          </p:style>
          <p:txBody>
            <a:bodyPr rtlCol="0" anchor="b"/>
            <a:lstStyle/>
            <a:p>
              <a:r>
                <a:rPr lang="en-US" dirty="0"/>
                <a:t>Host B</a:t>
              </a:r>
            </a:p>
          </p:txBody>
        </p:sp>
        <p:pic>
          <p:nvPicPr>
            <p:cNvPr id="18" name="Picture 8" descr="ICON_Server_flat_Q408.png"/>
            <p:cNvPicPr>
              <a:picLocks noChangeAspect="1"/>
            </p:cNvPicPr>
            <p:nvPr/>
          </p:nvPicPr>
          <p:blipFill>
            <a:blip r:embed="rId3" cstate="print"/>
            <a:srcRect/>
            <a:stretch>
              <a:fillRect/>
            </a:stretch>
          </p:blipFill>
          <p:spPr bwMode="auto">
            <a:xfrm>
              <a:off x="1116713" y="4993842"/>
              <a:ext cx="1352562" cy="416358"/>
            </a:xfrm>
            <a:prstGeom prst="rect">
              <a:avLst/>
            </a:prstGeom>
            <a:noFill/>
            <a:ln w="9525">
              <a:noFill/>
              <a:miter lim="800000"/>
              <a:headEnd/>
              <a:tailEnd/>
            </a:ln>
          </p:spPr>
        </p:pic>
        <p:sp>
          <p:nvSpPr>
            <p:cNvPr id="19" name="VM1"/>
            <p:cNvSpPr/>
            <p:nvPr/>
          </p:nvSpPr>
          <p:spPr>
            <a:xfrm>
              <a:off x="1335778" y="4274328"/>
              <a:ext cx="973509" cy="531071"/>
            </a:xfrm>
            <a:prstGeom prst="roundRect">
              <a:avLst/>
            </a:prstGeom>
            <a:solidFill>
              <a:srgbClr val="FFC000"/>
            </a:solidFill>
            <a:ln w="22225">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0" tIns="0" rIns="27432" bIns="0" rtlCol="0" anchor="ctr"/>
            <a:lstStyle/>
            <a:p>
              <a:pPr algn="ctr"/>
              <a:r>
                <a:rPr lang="en-US" b="1" dirty="0"/>
                <a:t>VTEP2</a:t>
              </a:r>
            </a:p>
          </p:txBody>
        </p:sp>
      </p:grpSp>
      <p:cxnSp>
        <p:nvCxnSpPr>
          <p:cNvPr id="20" name="Arrow A 1"/>
          <p:cNvCxnSpPr/>
          <p:nvPr/>
        </p:nvCxnSpPr>
        <p:spPr>
          <a:xfrm flipH="1">
            <a:off x="2773683" y="3180847"/>
            <a:ext cx="600245" cy="922434"/>
          </a:xfrm>
          <a:prstGeom prst="straightConnector1">
            <a:avLst/>
          </a:prstGeom>
          <a:ln w="92075">
            <a:solidFill>
              <a:srgbClr val="F8981D"/>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Arrow B 2"/>
          <p:cNvCxnSpPr/>
          <p:nvPr/>
        </p:nvCxnSpPr>
        <p:spPr>
          <a:xfrm>
            <a:off x="3848724" y="3087318"/>
            <a:ext cx="1811709" cy="1069255"/>
          </a:xfrm>
          <a:prstGeom prst="straightConnector1">
            <a:avLst/>
          </a:prstGeom>
          <a:ln w="92075">
            <a:solidFill>
              <a:srgbClr val="F8981D"/>
            </a:solidFill>
            <a:miter lim="800000"/>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2" name="consolidate"/>
          <p:cNvGrpSpPr/>
          <p:nvPr/>
        </p:nvGrpSpPr>
        <p:grpSpPr>
          <a:xfrm>
            <a:off x="3423554" y="3376251"/>
            <a:ext cx="2135670" cy="1237959"/>
            <a:chOff x="2096086" y="3010486"/>
            <a:chExt cx="2135670" cy="1237959"/>
          </a:xfrm>
        </p:grpSpPr>
        <p:sp>
          <p:nvSpPr>
            <p:cNvPr id="23" name="Freeform 22"/>
            <p:cNvSpPr/>
            <p:nvPr/>
          </p:nvSpPr>
          <p:spPr>
            <a:xfrm>
              <a:off x="2096086" y="3010486"/>
              <a:ext cx="776280" cy="1167619"/>
            </a:xfrm>
            <a:custGeom>
              <a:avLst/>
              <a:gdLst>
                <a:gd name="connsiteX0" fmla="*/ 0 w 776280"/>
                <a:gd name="connsiteY0" fmla="*/ 1167619 h 1167619"/>
                <a:gd name="connsiteX1" fmla="*/ 759655 w 776280"/>
                <a:gd name="connsiteY1" fmla="*/ 914400 h 1167619"/>
                <a:gd name="connsiteX2" fmla="*/ 450166 w 776280"/>
                <a:gd name="connsiteY2" fmla="*/ 0 h 1167619"/>
              </a:gdLst>
              <a:ahLst/>
              <a:cxnLst>
                <a:cxn ang="0">
                  <a:pos x="connsiteX0" y="connsiteY0"/>
                </a:cxn>
                <a:cxn ang="0">
                  <a:pos x="connsiteX1" y="connsiteY1"/>
                </a:cxn>
                <a:cxn ang="0">
                  <a:pos x="connsiteX2" y="connsiteY2"/>
                </a:cxn>
              </a:cxnLst>
              <a:rect l="l" t="t" r="r" b="b"/>
              <a:pathLst>
                <a:path w="776280" h="1167619">
                  <a:moveTo>
                    <a:pt x="0" y="1167619"/>
                  </a:moveTo>
                  <a:cubicBezTo>
                    <a:pt x="342313" y="1138311"/>
                    <a:pt x="684627" y="1109003"/>
                    <a:pt x="759655" y="914400"/>
                  </a:cubicBezTo>
                  <a:cubicBezTo>
                    <a:pt x="834683" y="719797"/>
                    <a:pt x="642424" y="359898"/>
                    <a:pt x="450166" y="0"/>
                  </a:cubicBezTo>
                </a:path>
              </a:pathLst>
            </a:custGeom>
            <a:noFill/>
            <a:ln w="92075">
              <a:solidFill>
                <a:srgbClr val="F8981D"/>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740580" y="3404381"/>
              <a:ext cx="1491176" cy="844064"/>
            </a:xfrm>
            <a:custGeom>
              <a:avLst/>
              <a:gdLst>
                <a:gd name="connsiteX0" fmla="*/ 0 w 776280"/>
                <a:gd name="connsiteY0" fmla="*/ 1167619 h 1167619"/>
                <a:gd name="connsiteX1" fmla="*/ 759655 w 776280"/>
                <a:gd name="connsiteY1" fmla="*/ 914400 h 1167619"/>
                <a:gd name="connsiteX2" fmla="*/ 450166 w 776280"/>
                <a:gd name="connsiteY2" fmla="*/ 0 h 1167619"/>
                <a:gd name="connsiteX0" fmla="*/ 787791 w 882148"/>
                <a:gd name="connsiteY0" fmla="*/ 1294228 h 1294228"/>
                <a:gd name="connsiteX1" fmla="*/ 309489 w 882148"/>
                <a:gd name="connsiteY1" fmla="*/ 914400 h 1294228"/>
                <a:gd name="connsiteX2" fmla="*/ 0 w 882148"/>
                <a:gd name="connsiteY2" fmla="*/ 0 h 1294228"/>
                <a:gd name="connsiteX0" fmla="*/ 1434905 w 1540190"/>
                <a:gd name="connsiteY0" fmla="*/ 1041010 h 1041010"/>
                <a:gd name="connsiteX1" fmla="*/ 956603 w 1540190"/>
                <a:gd name="connsiteY1" fmla="*/ 661182 h 1041010"/>
                <a:gd name="connsiteX2" fmla="*/ 0 w 1540190"/>
                <a:gd name="connsiteY2" fmla="*/ 0 h 1041010"/>
                <a:gd name="connsiteX0" fmla="*/ 1434905 w 1434905"/>
                <a:gd name="connsiteY0" fmla="*/ 1041010 h 1041010"/>
                <a:gd name="connsiteX1" fmla="*/ 0 w 1434905"/>
                <a:gd name="connsiteY1" fmla="*/ 0 h 1041010"/>
                <a:gd name="connsiteX0" fmla="*/ 1519311 w 1519311"/>
                <a:gd name="connsiteY0" fmla="*/ 984740 h 984740"/>
                <a:gd name="connsiteX1" fmla="*/ 0 w 1519311"/>
                <a:gd name="connsiteY1" fmla="*/ 0 h 984740"/>
                <a:gd name="connsiteX0" fmla="*/ 1519311 w 1519311"/>
                <a:gd name="connsiteY0" fmla="*/ 984740 h 984740"/>
                <a:gd name="connsiteX1" fmla="*/ 0 w 1519311"/>
                <a:gd name="connsiteY1" fmla="*/ 0 h 984740"/>
                <a:gd name="connsiteX0" fmla="*/ 1434905 w 1434905"/>
                <a:gd name="connsiteY0" fmla="*/ 633048 h 633048"/>
                <a:gd name="connsiteX1" fmla="*/ 0 w 1434905"/>
                <a:gd name="connsiteY1" fmla="*/ 0 h 633048"/>
                <a:gd name="connsiteX0" fmla="*/ 1434905 w 1434905"/>
                <a:gd name="connsiteY0" fmla="*/ 633048 h 633048"/>
                <a:gd name="connsiteX1" fmla="*/ 0 w 1434905"/>
                <a:gd name="connsiteY1" fmla="*/ 0 h 633048"/>
                <a:gd name="connsiteX0" fmla="*/ 1026942 w 1026942"/>
                <a:gd name="connsiteY0" fmla="*/ 618981 h 618981"/>
                <a:gd name="connsiteX1" fmla="*/ 0 w 1026942"/>
                <a:gd name="connsiteY1" fmla="*/ 0 h 618981"/>
                <a:gd name="connsiteX0" fmla="*/ 1491176 w 1491176"/>
                <a:gd name="connsiteY0" fmla="*/ 844064 h 844064"/>
                <a:gd name="connsiteX1" fmla="*/ 0 w 1491176"/>
                <a:gd name="connsiteY1" fmla="*/ 0 h 844064"/>
                <a:gd name="connsiteX0" fmla="*/ 1491176 w 1491176"/>
                <a:gd name="connsiteY0" fmla="*/ 844064 h 844064"/>
                <a:gd name="connsiteX1" fmla="*/ 0 w 1491176"/>
                <a:gd name="connsiteY1" fmla="*/ 0 h 844064"/>
              </a:gdLst>
              <a:ahLst/>
              <a:cxnLst>
                <a:cxn ang="0">
                  <a:pos x="connsiteX0" y="connsiteY0"/>
                </a:cxn>
                <a:cxn ang="0">
                  <a:pos x="connsiteX1" y="connsiteY1"/>
                </a:cxn>
              </a:cxnLst>
              <a:rect l="l" t="t" r="r" b="b"/>
              <a:pathLst>
                <a:path w="1491176" h="844064">
                  <a:moveTo>
                    <a:pt x="1491176" y="844064"/>
                  </a:moveTo>
                  <a:cubicBezTo>
                    <a:pt x="323558" y="783103"/>
                    <a:pt x="309490" y="553330"/>
                    <a:pt x="0" y="0"/>
                  </a:cubicBezTo>
                </a:path>
              </a:pathLst>
            </a:custGeom>
            <a:noFill/>
            <a:ln w="92075">
              <a:solidFill>
                <a:srgbClr val="F8981D"/>
              </a:solidFill>
              <a:tailEnd type="non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578856" y="4978602"/>
            <a:ext cx="1828801" cy="568758"/>
            <a:chOff x="2251385" y="4612842"/>
            <a:chExt cx="1828801" cy="568758"/>
          </a:xfrm>
        </p:grpSpPr>
        <p:grpSp>
          <p:nvGrpSpPr>
            <p:cNvPr id="26" name="ping"/>
            <p:cNvGrpSpPr/>
            <p:nvPr/>
          </p:nvGrpSpPr>
          <p:grpSpPr>
            <a:xfrm>
              <a:off x="2251386" y="4612842"/>
              <a:ext cx="1828800" cy="568758"/>
              <a:chOff x="2251386" y="4612842"/>
              <a:chExt cx="1828800" cy="568758"/>
            </a:xfrm>
          </p:grpSpPr>
          <p:cxnSp>
            <p:nvCxnSpPr>
              <p:cNvPr id="28" name="Straight Arrow Connector 27"/>
              <p:cNvCxnSpPr/>
              <p:nvPr/>
            </p:nvCxnSpPr>
            <p:spPr>
              <a:xfrm>
                <a:off x="2251386" y="4612842"/>
                <a:ext cx="1828800" cy="0"/>
              </a:xfrm>
              <a:prstGeom prst="straightConnector1">
                <a:avLst/>
              </a:prstGeom>
              <a:ln w="5080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894012" y="4839289"/>
                <a:ext cx="566426" cy="342311"/>
              </a:xfrm>
              <a:prstGeom prst="rect">
                <a:avLst/>
              </a:prstGeom>
              <a:noFill/>
            </p:spPr>
            <p:txBody>
              <a:bodyPr wrap="none" lIns="0" tIns="0" rIns="0" bIns="0" rtlCol="0">
                <a:noAutofit/>
              </a:bodyPr>
              <a:lstStyle/>
              <a:p>
                <a:pPr>
                  <a:lnSpc>
                    <a:spcPct val="90000"/>
                  </a:lnSpc>
                </a:pPr>
                <a:r>
                  <a:rPr lang="en-US" dirty="0"/>
                  <a:t>ping</a:t>
                </a:r>
              </a:p>
            </p:txBody>
          </p:sp>
        </p:grpSp>
        <p:cxnSp>
          <p:nvCxnSpPr>
            <p:cNvPr id="27" name="Straight Arrow Connector 26"/>
            <p:cNvCxnSpPr/>
            <p:nvPr/>
          </p:nvCxnSpPr>
          <p:spPr>
            <a:xfrm>
              <a:off x="2251385" y="4740882"/>
              <a:ext cx="1828800" cy="0"/>
            </a:xfrm>
            <a:prstGeom prst="straightConnector1">
              <a:avLst/>
            </a:prstGeom>
            <a:ln w="50800">
              <a:solidFill>
                <a:schemeClr val="bg2"/>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30" name="Picture 2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087818" y="2346012"/>
            <a:ext cx="980233" cy="978713"/>
          </a:xfrm>
          <a:prstGeom prst="rect">
            <a:avLst/>
          </a:prstGeom>
        </p:spPr>
      </p:pic>
    </p:spTree>
    <p:extLst>
      <p:ext uri="{BB962C8B-B14F-4D97-AF65-F5344CB8AC3E}">
        <p14:creationId xmlns:p14="http://schemas.microsoft.com/office/powerpoint/2010/main" val="356788528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vCloud Automation Center 6.1 Integration</a:t>
            </a:r>
            <a:endParaRPr lang="en-US" dirty="0"/>
          </a:p>
        </p:txBody>
      </p:sp>
    </p:spTree>
    <p:extLst>
      <p:ext uri="{BB962C8B-B14F-4D97-AF65-F5344CB8AC3E}">
        <p14:creationId xmlns:p14="http://schemas.microsoft.com/office/powerpoint/2010/main" val="2948991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r>
              <a:rPr lang="en-US" dirty="0" smtClean="0"/>
              <a:t>Connectivity:</a:t>
            </a:r>
          </a:p>
          <a:p>
            <a:pPr lvl="1"/>
            <a:r>
              <a:rPr lang="en-US" dirty="0"/>
              <a:t>Network Profiles for On-Demand Network Creation</a:t>
            </a:r>
          </a:p>
          <a:p>
            <a:pPr lvl="2"/>
            <a:r>
              <a:rPr lang="en-US" dirty="0" smtClean="0"/>
              <a:t>Routed</a:t>
            </a:r>
            <a:r>
              <a:rPr lang="en-US" dirty="0"/>
              <a:t>, NAT, private, external profiles based on Application Topology</a:t>
            </a:r>
          </a:p>
          <a:p>
            <a:pPr lvl="1"/>
            <a:r>
              <a:rPr lang="en-US" dirty="0" smtClean="0"/>
              <a:t>NSX </a:t>
            </a:r>
            <a:r>
              <a:rPr lang="en-US" dirty="0"/>
              <a:t>Distributed Logical Router (DLR) Support</a:t>
            </a:r>
          </a:p>
          <a:p>
            <a:pPr lvl="2"/>
            <a:r>
              <a:rPr lang="en-US" dirty="0"/>
              <a:t>Connect to pre-created External networks</a:t>
            </a:r>
          </a:p>
          <a:p>
            <a:pPr lvl="2"/>
            <a:r>
              <a:rPr lang="en-US" dirty="0" smtClean="0"/>
              <a:t>Optimize </a:t>
            </a:r>
            <a:r>
              <a:rPr lang="en-US" dirty="0"/>
              <a:t>east-west traffic by connecting On-Demand Logical Switches to a pre-created DLR</a:t>
            </a:r>
          </a:p>
          <a:p>
            <a:pPr lvl="1"/>
            <a:r>
              <a:rPr lang="en-US" dirty="0"/>
              <a:t>All On-Demand Edges use NSX 6.1 version</a:t>
            </a:r>
          </a:p>
          <a:p>
            <a:r>
              <a:rPr lang="en-US" dirty="0" smtClean="0"/>
              <a:t>Availability:</a:t>
            </a:r>
          </a:p>
          <a:p>
            <a:pPr lvl="1"/>
            <a:r>
              <a:rPr lang="en-US" dirty="0"/>
              <a:t>On-demand Load Balancer in One-Armed Mode or Inline Mode</a:t>
            </a:r>
          </a:p>
          <a:p>
            <a:pPr lvl="2"/>
            <a:r>
              <a:rPr lang="en-US" dirty="0" smtClean="0"/>
              <a:t>NSX </a:t>
            </a:r>
            <a:r>
              <a:rPr lang="en-US" dirty="0"/>
              <a:t>Load Balancing configuration </a:t>
            </a:r>
            <a:r>
              <a:rPr lang="en-US" dirty="0" smtClean="0"/>
              <a:t>used</a:t>
            </a:r>
          </a:p>
          <a:p>
            <a:r>
              <a:rPr lang="en-US" dirty="0" smtClean="0"/>
              <a:t>Extensibility:</a:t>
            </a:r>
          </a:p>
          <a:p>
            <a:pPr lvl="2"/>
            <a:r>
              <a:rPr lang="en-US" dirty="0"/>
              <a:t>Business Logic moved to NSX vCO </a:t>
            </a:r>
            <a:r>
              <a:rPr lang="en-US" dirty="0" smtClean="0"/>
              <a:t>Plugin</a:t>
            </a:r>
          </a:p>
          <a:p>
            <a:pPr lvl="2"/>
            <a:endParaRPr lang="en-US" dirty="0"/>
          </a:p>
        </p:txBody>
      </p:sp>
      <p:sp>
        <p:nvSpPr>
          <p:cNvPr id="6" name="Title 5"/>
          <p:cNvSpPr>
            <a:spLocks noGrp="1"/>
          </p:cNvSpPr>
          <p:nvPr>
            <p:ph type="title"/>
          </p:nvPr>
        </p:nvSpPr>
        <p:spPr/>
        <p:txBody>
          <a:bodyPr/>
          <a:lstStyle/>
          <a:p>
            <a:r>
              <a:rPr lang="en-US" dirty="0"/>
              <a:t>vCloud Automation Center 6.1 Integration (1)</a:t>
            </a:r>
          </a:p>
        </p:txBody>
      </p:sp>
    </p:spTree>
    <p:extLst>
      <p:ext uri="{BB962C8B-B14F-4D97-AF65-F5344CB8AC3E}">
        <p14:creationId xmlns:p14="http://schemas.microsoft.com/office/powerpoint/2010/main" val="16664484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Security:</a:t>
            </a:r>
            <a:endParaRPr lang="en-US" dirty="0"/>
          </a:p>
          <a:p>
            <a:pPr lvl="1"/>
            <a:r>
              <a:rPr lang="en-US" dirty="0"/>
              <a:t>App Isolation</a:t>
            </a:r>
          </a:p>
          <a:p>
            <a:pPr lvl="2"/>
            <a:r>
              <a:rPr lang="en-US" dirty="0"/>
              <a:t>Automatic creation of security group per app with default policy to permit traffic between tiers and block all inbound/outbound traffic</a:t>
            </a:r>
          </a:p>
          <a:p>
            <a:pPr lvl="1"/>
            <a:r>
              <a:rPr lang="en-US" dirty="0"/>
              <a:t>On Demand creation of Security Groups based on Security Policies</a:t>
            </a:r>
          </a:p>
          <a:p>
            <a:pPr lvl="2"/>
            <a:r>
              <a:rPr lang="en-US" dirty="0"/>
              <a:t>Select pre-defined NSX security policies which apply to security groups for component VMs</a:t>
            </a:r>
          </a:p>
          <a:p>
            <a:pPr lvl="2"/>
            <a:r>
              <a:rPr lang="en-US" dirty="0"/>
              <a:t>Allows self-service consumption of DFW Rules, AV, DLP, IDS/IPS, Vulnerability </a:t>
            </a:r>
            <a:r>
              <a:rPr lang="en-US" dirty="0" smtClean="0"/>
              <a:t>Management</a:t>
            </a:r>
            <a:endParaRPr lang="en-US" dirty="0"/>
          </a:p>
          <a:p>
            <a:pPr lvl="1"/>
            <a:r>
              <a:rPr lang="en-US" dirty="0"/>
              <a:t>Security Tags </a:t>
            </a:r>
          </a:p>
          <a:p>
            <a:pPr lvl="2"/>
            <a:r>
              <a:rPr lang="en-US" dirty="0"/>
              <a:t>Select pre-defined NSX security tag which is applied to VMs and used to dynamically place workloads in security groups</a:t>
            </a:r>
          </a:p>
          <a:p>
            <a:pPr lvl="1"/>
            <a:endParaRPr lang="en-US" dirty="0"/>
          </a:p>
        </p:txBody>
      </p:sp>
      <p:sp>
        <p:nvSpPr>
          <p:cNvPr id="3" name="Title 2"/>
          <p:cNvSpPr>
            <a:spLocks noGrp="1"/>
          </p:cNvSpPr>
          <p:nvPr>
            <p:ph type="title"/>
          </p:nvPr>
        </p:nvSpPr>
        <p:spPr/>
        <p:txBody>
          <a:bodyPr/>
          <a:lstStyle/>
          <a:p>
            <a:r>
              <a:rPr lang="en-US" dirty="0"/>
              <a:t>vCloud Automation Center 6.1 Integration </a:t>
            </a:r>
            <a:r>
              <a:rPr lang="en-US" dirty="0" smtClean="0"/>
              <a:t>(2)</a:t>
            </a:r>
            <a:endParaRPr lang="en-US" dirty="0"/>
          </a:p>
        </p:txBody>
      </p:sp>
    </p:spTree>
    <p:extLst>
      <p:ext uri="{BB962C8B-B14F-4D97-AF65-F5344CB8AC3E}">
        <p14:creationId xmlns:p14="http://schemas.microsoft.com/office/powerpoint/2010/main" val="152403360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314325" y="946149"/>
            <a:ext cx="8404098" cy="5002213"/>
          </a:xfrm>
        </p:spPr>
        <p:txBody>
          <a:bodyPr/>
          <a:lstStyle/>
          <a:p>
            <a:r>
              <a:rPr lang="en-US" dirty="0" smtClean="0"/>
              <a:t>Product Compatibility Matrix:</a:t>
            </a:r>
          </a:p>
          <a:p>
            <a:endParaRPr lang="en-US" dirty="0" smtClean="0"/>
          </a:p>
          <a:p>
            <a:endParaRPr lang="en-US" dirty="0"/>
          </a:p>
          <a:p>
            <a:endParaRPr lang="en-US" dirty="0" smtClean="0"/>
          </a:p>
          <a:p>
            <a:endParaRPr lang="en-US" dirty="0" smtClean="0"/>
          </a:p>
          <a:p>
            <a:endParaRPr lang="en-US" dirty="0"/>
          </a:p>
          <a:p>
            <a:endParaRPr lang="en-US" dirty="0"/>
          </a:p>
          <a:p>
            <a:pPr lvl="1"/>
            <a:r>
              <a:rPr lang="en-US" dirty="0" smtClean="0"/>
              <a:t>vCO server embedded with vCAC VA includes the NSX vCO plugin by default</a:t>
            </a:r>
            <a:endParaRPr lang="en-US" dirty="0"/>
          </a:p>
          <a:p>
            <a:pPr lvl="1"/>
            <a:r>
              <a:rPr lang="en-US" dirty="0" smtClean="0"/>
              <a:t>A standalone vCO server is recommended for production</a:t>
            </a:r>
          </a:p>
          <a:p>
            <a:pPr lvl="2"/>
            <a:r>
              <a:rPr lang="en-US" dirty="0" smtClean="0"/>
              <a:t>Requires installation of the NSX plugin</a:t>
            </a:r>
          </a:p>
          <a:p>
            <a:pPr lvl="1"/>
            <a:endParaRPr lang="en-US" dirty="0"/>
          </a:p>
        </p:txBody>
      </p:sp>
      <p:sp>
        <p:nvSpPr>
          <p:cNvPr id="3" name="Title 2"/>
          <p:cNvSpPr>
            <a:spLocks noGrp="1"/>
          </p:cNvSpPr>
          <p:nvPr>
            <p:ph type="title"/>
          </p:nvPr>
        </p:nvSpPr>
        <p:spPr/>
        <p:txBody>
          <a:bodyPr/>
          <a:lstStyle/>
          <a:p>
            <a:r>
              <a:rPr lang="en-US" dirty="0"/>
              <a:t>vCloud Automation Center 6.1 Integration </a:t>
            </a:r>
            <a:r>
              <a:rPr lang="en-US" dirty="0" smtClean="0"/>
              <a:t>(3)</a:t>
            </a:r>
            <a:endParaRPr lang="en-US" dirty="0"/>
          </a:p>
        </p:txBody>
      </p:sp>
      <p:graphicFrame>
        <p:nvGraphicFramePr>
          <p:cNvPr id="4" name="Shape 516"/>
          <p:cNvGraphicFramePr/>
          <p:nvPr>
            <p:extLst>
              <p:ext uri="{D42A27DB-BD31-4B8C-83A1-F6EECF244321}">
                <p14:modId xmlns:p14="http://schemas.microsoft.com/office/powerpoint/2010/main" val="2065614402"/>
              </p:ext>
            </p:extLst>
          </p:nvPr>
        </p:nvGraphicFramePr>
        <p:xfrm>
          <a:off x="438150" y="1552575"/>
          <a:ext cx="8277225" cy="1885950"/>
        </p:xfrm>
        <a:graphic>
          <a:graphicData uri="http://schemas.openxmlformats.org/drawingml/2006/table">
            <a:tbl>
              <a:tblPr>
                <a:noFill/>
              </a:tblPr>
              <a:tblGrid>
                <a:gridCol w="2590794"/>
                <a:gridCol w="5686431"/>
              </a:tblGrid>
              <a:tr h="344646">
                <a:tc>
                  <a:txBody>
                    <a:bodyPr/>
                    <a:lstStyle/>
                    <a:p>
                      <a:pPr lvl="0" algn="ctr" rtl="0">
                        <a:spcBef>
                          <a:spcPts val="0"/>
                        </a:spcBef>
                        <a:buNone/>
                      </a:pPr>
                      <a:r>
                        <a:rPr lang="en-US" sz="1600" b="1" dirty="0">
                          <a:solidFill>
                            <a:schemeClr val="bg1"/>
                          </a:solidFill>
                        </a:rPr>
                        <a:t>Product</a:t>
                      </a:r>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solidFill>
                  </a:tcPr>
                </a:tc>
                <a:tc>
                  <a:txBody>
                    <a:bodyPr/>
                    <a:lstStyle/>
                    <a:p>
                      <a:pPr lvl="0" algn="ctr" rtl="0">
                        <a:spcBef>
                          <a:spcPts val="0"/>
                        </a:spcBef>
                        <a:buNone/>
                      </a:pPr>
                      <a:r>
                        <a:rPr lang="en-US" sz="1600" b="1" dirty="0">
                          <a:solidFill>
                            <a:schemeClr val="bg1"/>
                          </a:solidFill>
                        </a:rPr>
                        <a:t>Version</a:t>
                      </a:r>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solidFill>
                      <a:schemeClr val="accent1"/>
                    </a:solidFill>
                  </a:tcPr>
                </a:tc>
              </a:tr>
              <a:tr h="344646">
                <a:tc>
                  <a:txBody>
                    <a:bodyPr/>
                    <a:lstStyle/>
                    <a:p>
                      <a:pPr lvl="0" algn="ctr" rtl="0">
                        <a:spcBef>
                          <a:spcPts val="0"/>
                        </a:spcBef>
                        <a:buNone/>
                      </a:pPr>
                      <a:r>
                        <a:rPr lang="en-US" sz="1600" dirty="0"/>
                        <a:t>vCAC</a:t>
                      </a:r>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spcBef>
                          <a:spcPts val="0"/>
                        </a:spcBef>
                        <a:buNone/>
                      </a:pPr>
                      <a:r>
                        <a:rPr lang="en-US" sz="1600" dirty="0" smtClean="0"/>
                        <a:t>6.1</a:t>
                      </a:r>
                      <a:endParaRPr lang="en-US" sz="1600" dirty="0"/>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344646">
                <a:tc>
                  <a:txBody>
                    <a:bodyPr/>
                    <a:lstStyle/>
                    <a:p>
                      <a:pPr lvl="0" algn="ctr" rtl="0">
                        <a:spcBef>
                          <a:spcPts val="0"/>
                        </a:spcBef>
                        <a:buNone/>
                      </a:pPr>
                      <a:r>
                        <a:rPr lang="en-US" sz="1600" dirty="0"/>
                        <a:t>vCO Server</a:t>
                      </a:r>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spcBef>
                          <a:spcPts val="0"/>
                        </a:spcBef>
                        <a:buNone/>
                      </a:pPr>
                      <a:r>
                        <a:rPr lang="en-US" sz="1600" dirty="0"/>
                        <a:t>5.5.2</a:t>
                      </a:r>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344646">
                <a:tc>
                  <a:txBody>
                    <a:bodyPr/>
                    <a:lstStyle/>
                    <a:p>
                      <a:pPr lvl="0" algn="ctr" rtl="0">
                        <a:spcBef>
                          <a:spcPts val="0"/>
                        </a:spcBef>
                        <a:buNone/>
                      </a:pPr>
                      <a:r>
                        <a:rPr lang="en-US" sz="1600" dirty="0" smtClean="0"/>
                        <a:t>NSX vCO Plugin</a:t>
                      </a:r>
                      <a:endParaRPr lang="en-US" sz="1600" dirty="0"/>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spcBef>
                          <a:spcPts val="0"/>
                        </a:spcBef>
                        <a:buNone/>
                      </a:pPr>
                      <a:r>
                        <a:rPr lang="en-US" sz="1600" dirty="0" smtClean="0"/>
                        <a:t>1.0</a:t>
                      </a:r>
                      <a:endParaRPr lang="en-US" sz="1600" dirty="0"/>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r h="344646">
                <a:tc>
                  <a:txBody>
                    <a:bodyPr/>
                    <a:lstStyle/>
                    <a:p>
                      <a:pPr lvl="0" algn="ctr" rtl="0">
                        <a:spcBef>
                          <a:spcPts val="0"/>
                        </a:spcBef>
                        <a:buNone/>
                      </a:pPr>
                      <a:r>
                        <a:rPr lang="en-US" sz="1600" dirty="0" smtClean="0"/>
                        <a:t>NSX vSphere</a:t>
                      </a:r>
                      <a:endParaRPr lang="en-US" sz="1600" dirty="0"/>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c>
                  <a:txBody>
                    <a:bodyPr/>
                    <a:lstStyle/>
                    <a:p>
                      <a:pPr lvl="0" algn="ctr" rtl="0">
                        <a:spcBef>
                          <a:spcPts val="0"/>
                        </a:spcBef>
                        <a:buNone/>
                      </a:pPr>
                      <a:r>
                        <a:rPr lang="en-US" sz="1600" dirty="0" smtClean="0"/>
                        <a:t>6.1.0</a:t>
                      </a:r>
                      <a:endParaRPr lang="en-US" sz="1600" dirty="0"/>
                    </a:p>
                  </a:txBody>
                  <a:tcPr marL="66692" marR="66692" marT="66675" marB="66675">
                    <a:lnL w="9525" cap="flat">
                      <a:solidFill>
                        <a:srgbClr val="000000"/>
                      </a:solidFill>
                      <a:prstDash val="solid"/>
                      <a:round/>
                      <a:headEnd type="none" w="med" len="med"/>
                      <a:tailEnd type="none" w="med" len="med"/>
                    </a:lnL>
                    <a:lnR w="9525" cap="flat">
                      <a:solidFill>
                        <a:srgbClr val="000000"/>
                      </a:solidFill>
                      <a:prstDash val="solid"/>
                      <a:round/>
                      <a:headEnd type="none" w="med" len="med"/>
                      <a:tailEnd type="none" w="med" len="med"/>
                    </a:lnR>
                    <a:lnT w="9525" cap="flat">
                      <a:solidFill>
                        <a:srgbClr val="000000"/>
                      </a:solidFill>
                      <a:prstDash val="solid"/>
                      <a:round/>
                      <a:headEnd type="none" w="med" len="med"/>
                      <a:tailEnd type="none" w="med" len="med"/>
                    </a:lnT>
                    <a:lnB w="9525" cap="flat">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2665693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Resources</a:t>
            </a:r>
            <a:endParaRPr lang="en-US" dirty="0"/>
          </a:p>
        </p:txBody>
      </p:sp>
    </p:spTree>
    <p:extLst>
      <p:ext uri="{BB962C8B-B14F-4D97-AF65-F5344CB8AC3E}">
        <p14:creationId xmlns:p14="http://schemas.microsoft.com/office/powerpoint/2010/main" val="29176643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r>
              <a:rPr lang="en-US" dirty="0" smtClean="0"/>
              <a:t>Product Documentation: (Live after GA) https://www.vmware.com/support/pubs/nsx_pubs.html </a:t>
            </a:r>
          </a:p>
          <a:p>
            <a:pPr lvl="1"/>
            <a:r>
              <a:rPr lang="en-US" dirty="0" smtClean="0"/>
              <a:t>NSX for vSphere Installation and Upgrade Guide</a:t>
            </a:r>
          </a:p>
          <a:p>
            <a:pPr lvl="1"/>
            <a:r>
              <a:rPr lang="en-US" dirty="0" smtClean="0"/>
              <a:t>NSX </a:t>
            </a:r>
            <a:r>
              <a:rPr lang="en-US" dirty="0"/>
              <a:t>for vSphere Administration Guide</a:t>
            </a:r>
          </a:p>
          <a:p>
            <a:pPr lvl="1"/>
            <a:r>
              <a:rPr lang="en-US" dirty="0"/>
              <a:t>NSX for vSphere API Reference Guide</a:t>
            </a:r>
          </a:p>
          <a:p>
            <a:pPr lvl="1"/>
            <a:r>
              <a:rPr lang="en-US" dirty="0"/>
              <a:t>NSX for vSphere Command Line Interface Reference</a:t>
            </a:r>
          </a:p>
          <a:p>
            <a:r>
              <a:rPr lang="en-US" dirty="0" smtClean="0"/>
              <a:t>Software </a:t>
            </a:r>
            <a:r>
              <a:rPr lang="en-US" dirty="0"/>
              <a:t>available for download by customers </a:t>
            </a:r>
            <a:r>
              <a:rPr lang="en-US" dirty="0" smtClean="0"/>
              <a:t>(</a:t>
            </a:r>
            <a:r>
              <a:rPr lang="en-US" dirty="0"/>
              <a:t>Live after GA)</a:t>
            </a:r>
          </a:p>
          <a:p>
            <a:pPr lvl="1"/>
            <a:r>
              <a:rPr lang="en-US" dirty="0"/>
              <a:t>NSX-v upgrade bundle</a:t>
            </a:r>
          </a:p>
          <a:p>
            <a:pPr lvl="1"/>
            <a:r>
              <a:rPr lang="en-US" dirty="0"/>
              <a:t>NSX-v OVA</a:t>
            </a:r>
          </a:p>
          <a:p>
            <a:pPr lvl="1"/>
            <a:r>
              <a:rPr lang="en-US" dirty="0"/>
              <a:t>vShield upgrade bundle</a:t>
            </a:r>
          </a:p>
          <a:p>
            <a:pPr lvl="1"/>
            <a:r>
              <a:rPr lang="en-US" dirty="0"/>
              <a:t>Standalone Edge for L2VPN </a:t>
            </a:r>
          </a:p>
          <a:p>
            <a:pPr lvl="1"/>
            <a:r>
              <a:rPr lang="en-US" dirty="0"/>
              <a:t>VCO Plug-in and </a:t>
            </a:r>
            <a:r>
              <a:rPr lang="en-US" dirty="0" smtClean="0"/>
              <a:t>README</a:t>
            </a:r>
            <a:endParaRPr lang="en-US" dirty="0"/>
          </a:p>
        </p:txBody>
      </p:sp>
      <p:sp>
        <p:nvSpPr>
          <p:cNvPr id="3" name="Title 2"/>
          <p:cNvSpPr>
            <a:spLocks noGrp="1"/>
          </p:cNvSpPr>
          <p:nvPr>
            <p:ph type="title"/>
          </p:nvPr>
        </p:nvSpPr>
        <p:spPr/>
        <p:txBody>
          <a:bodyPr/>
          <a:lstStyle/>
          <a:p>
            <a:r>
              <a:rPr lang="en-US" dirty="0" smtClean="0"/>
              <a:t>Documentation and Software</a:t>
            </a:r>
            <a:endParaRPr lang="en-US" dirty="0"/>
          </a:p>
        </p:txBody>
      </p:sp>
    </p:spTree>
    <p:extLst>
      <p:ext uri="{BB962C8B-B14F-4D97-AF65-F5344CB8AC3E}">
        <p14:creationId xmlns:p14="http://schemas.microsoft.com/office/powerpoint/2010/main" val="5977634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9" name="Rectangle 9"/>
          <p:cNvSpPr>
            <a:spLocks noGrp="1" noChangeArrowheads="1"/>
          </p:cNvSpPr>
          <p:nvPr>
            <p:ph type="body" sz="quarter" idx="13"/>
          </p:nvPr>
        </p:nvSpPr>
        <p:spPr/>
        <p:txBody>
          <a:bodyPr/>
          <a:lstStyle/>
          <a:p>
            <a:r>
              <a:rPr lang="en-US" dirty="0" smtClean="0"/>
              <a:t>Questions?</a:t>
            </a:r>
          </a:p>
        </p:txBody>
      </p:sp>
      <p:sp>
        <p:nvSpPr>
          <p:cNvPr id="40968" name="Rectangle 8"/>
          <p:cNvSpPr>
            <a:spLocks noGrp="1" noChangeArrowheads="1"/>
          </p:cNvSpPr>
          <p:nvPr>
            <p:ph type="title"/>
          </p:nvPr>
        </p:nvSpPr>
        <p:spPr/>
        <p:txBody>
          <a:bodyPr/>
          <a:lstStyle/>
          <a:p>
            <a:r>
              <a:rPr lang="en-US" dirty="0" smtClean="0"/>
              <a:t>Key Points</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New: Services</a:t>
            </a:r>
            <a:endParaRPr lang="en-US" dirty="0"/>
          </a:p>
        </p:txBody>
      </p:sp>
      <p:grpSp>
        <p:nvGrpSpPr>
          <p:cNvPr id="27" name="Group 26"/>
          <p:cNvGrpSpPr/>
          <p:nvPr/>
        </p:nvGrpSpPr>
        <p:grpSpPr>
          <a:xfrm>
            <a:off x="882922" y="1246678"/>
            <a:ext cx="8261078" cy="4961434"/>
            <a:chOff x="881335" y="143998"/>
            <a:chExt cx="10691742" cy="6778919"/>
          </a:xfrm>
        </p:grpSpPr>
        <p:sp>
          <p:nvSpPr>
            <p:cNvPr id="28" name="Rectangle 27"/>
            <p:cNvSpPr/>
            <p:nvPr/>
          </p:nvSpPr>
          <p:spPr bwMode="auto">
            <a:xfrm>
              <a:off x="1262332" y="143998"/>
              <a:ext cx="10310745" cy="6778919"/>
            </a:xfrm>
            <a:prstGeom prst="rect">
              <a:avLst/>
            </a:prstGeom>
            <a:gradFill flip="none" rotWithShape="1">
              <a:gsLst>
                <a:gs pos="0">
                  <a:schemeClr val="accent4">
                    <a:alpha val="25000"/>
                  </a:schemeClr>
                </a:gs>
                <a:gs pos="100000">
                  <a:srgbClr val="FFFFFF"/>
                </a:gs>
              </a:gsLst>
              <a:lin ang="0" scaled="1"/>
              <a:tileRect/>
            </a:gradFill>
            <a:ln w="28575">
              <a:noFill/>
              <a:round/>
              <a:headEnd/>
              <a:tailEnd/>
            </a:ln>
            <a:effectLst/>
          </p:spPr>
          <p:txBody>
            <a:bodyPr wrap="none" lIns="0" tIns="0" rIns="0" bIns="0" rtlCol="0" anchor="ctr"/>
            <a:lstStyle/>
            <a:p>
              <a:pPr algn="ctr"/>
              <a:endParaRPr lang="en-US" dirty="0"/>
            </a:p>
          </p:txBody>
        </p:sp>
        <p:sp>
          <p:nvSpPr>
            <p:cNvPr id="29" name="Isosceles Triangle 28"/>
            <p:cNvSpPr/>
            <p:nvPr/>
          </p:nvSpPr>
          <p:spPr bwMode="auto">
            <a:xfrm rot="16200000">
              <a:off x="455302" y="4231996"/>
              <a:ext cx="1249410" cy="397344"/>
            </a:xfrm>
            <a:prstGeom prst="triangle">
              <a:avLst/>
            </a:prstGeom>
            <a:ln>
              <a:noFill/>
              <a:headEnd/>
              <a:tailEnd/>
            </a:ln>
            <a:effectLst/>
          </p:spPr>
          <p:style>
            <a:lnRef idx="1">
              <a:schemeClr val="accent6"/>
            </a:lnRef>
            <a:fillRef idx="2">
              <a:schemeClr val="accent6"/>
            </a:fillRef>
            <a:effectRef idx="1">
              <a:schemeClr val="accent6"/>
            </a:effectRef>
            <a:fontRef idx="minor">
              <a:schemeClr val="dk1"/>
            </a:fontRef>
          </p:style>
          <p:txBody>
            <a:bodyPr wrap="none" lIns="0" tIns="0" rIns="0" bIns="0" rtlCol="0" anchor="ctr"/>
            <a:lstStyle/>
            <a:p>
              <a:pPr algn="ctr"/>
              <a:endParaRPr lang="en-US" dirty="0" err="1">
                <a:solidFill>
                  <a:srgbClr val="FFFFFF"/>
                </a:solidFill>
              </a:endParaRPr>
            </a:p>
          </p:txBody>
        </p:sp>
      </p:grpSp>
      <p:sp>
        <p:nvSpPr>
          <p:cNvPr id="31" name="Rounded Rectangle 30"/>
          <p:cNvSpPr/>
          <p:nvPr/>
        </p:nvSpPr>
        <p:spPr bwMode="auto">
          <a:xfrm>
            <a:off x="290976" y="1246677"/>
            <a:ext cx="494020" cy="1313523"/>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Consumption</a:t>
            </a:r>
          </a:p>
        </p:txBody>
      </p:sp>
      <p:sp>
        <p:nvSpPr>
          <p:cNvPr id="32" name="Rounded Rectangle 31"/>
          <p:cNvSpPr/>
          <p:nvPr/>
        </p:nvSpPr>
        <p:spPr bwMode="auto">
          <a:xfrm>
            <a:off x="304056" y="3860014"/>
            <a:ext cx="480942" cy="1106846"/>
          </a:xfrm>
          <a:prstGeom prst="roundRect">
            <a:avLst>
              <a:gd name="adj" fmla="val 0"/>
            </a:avLst>
          </a:prstGeom>
          <a:noFill/>
          <a:ln>
            <a:prstDash val="dot"/>
            <a:headEnd/>
            <a:tailEnd/>
          </a:ln>
          <a:effectLst>
            <a:glow rad="1016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Services</a:t>
            </a:r>
          </a:p>
        </p:txBody>
      </p:sp>
      <p:sp>
        <p:nvSpPr>
          <p:cNvPr id="33" name="Rounded Rectangle 32"/>
          <p:cNvSpPr/>
          <p:nvPr/>
        </p:nvSpPr>
        <p:spPr bwMode="auto">
          <a:xfrm>
            <a:off x="306592" y="5070380"/>
            <a:ext cx="502144" cy="1106846"/>
          </a:xfrm>
          <a:prstGeom prst="roundRect">
            <a:avLst>
              <a:gd name="adj" fmla="val 0"/>
            </a:avLst>
          </a:prstGeom>
          <a:solidFill>
            <a:srgbClr val="FFFFFF"/>
          </a:solid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Data Plane </a:t>
            </a:r>
          </a:p>
        </p:txBody>
      </p:sp>
      <p:sp>
        <p:nvSpPr>
          <p:cNvPr id="34" name="Rounded Rectangle 33"/>
          <p:cNvSpPr/>
          <p:nvPr/>
        </p:nvSpPr>
        <p:spPr bwMode="auto">
          <a:xfrm>
            <a:off x="291552" y="2660880"/>
            <a:ext cx="493444"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Operations</a:t>
            </a:r>
          </a:p>
        </p:txBody>
      </p:sp>
      <p:sp>
        <p:nvSpPr>
          <p:cNvPr id="35" name="TextBox 34"/>
          <p:cNvSpPr txBox="1"/>
          <p:nvPr/>
        </p:nvSpPr>
        <p:spPr>
          <a:xfrm>
            <a:off x="2529861" y="1557556"/>
            <a:ext cx="4399547" cy="338554"/>
          </a:xfrm>
          <a:prstGeom prst="rect">
            <a:avLst/>
          </a:prstGeom>
          <a:noFill/>
        </p:spPr>
        <p:txBody>
          <a:bodyPr wrap="square" rtlCol="0">
            <a:spAutoFit/>
          </a:bodyPr>
          <a:lstStyle/>
          <a:p>
            <a:pPr algn="l"/>
            <a:r>
              <a:rPr lang="en-US" sz="1600" b="1" dirty="0">
                <a:solidFill>
                  <a:schemeClr val="tx1"/>
                </a:solidFill>
              </a:rPr>
              <a:t>Distributed Firewall </a:t>
            </a:r>
            <a:r>
              <a:rPr lang="en-US" sz="1600" b="1" dirty="0" smtClean="0">
                <a:solidFill>
                  <a:schemeClr val="tx1"/>
                </a:solidFill>
              </a:rPr>
              <a:t>Improvements</a:t>
            </a:r>
            <a:endParaRPr lang="en-US" sz="1600" dirty="0">
              <a:solidFill>
                <a:schemeClr val="tx1"/>
              </a:solidFill>
            </a:endParaRPr>
          </a:p>
        </p:txBody>
      </p:sp>
      <p:pic>
        <p:nvPicPr>
          <p:cNvPr id="36" name="NSX Firewall" title="NSX Firewal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258" y="1343757"/>
            <a:ext cx="1075853" cy="1075853"/>
          </a:xfrm>
          <a:prstGeom prst="rect">
            <a:avLst/>
          </a:prstGeom>
        </p:spPr>
      </p:pic>
      <p:sp>
        <p:nvSpPr>
          <p:cNvPr id="37" name="TextBox 36"/>
          <p:cNvSpPr txBox="1"/>
          <p:nvPr/>
        </p:nvSpPr>
        <p:spPr>
          <a:xfrm>
            <a:off x="2618551" y="4117339"/>
            <a:ext cx="4399547" cy="338554"/>
          </a:xfrm>
          <a:prstGeom prst="rect">
            <a:avLst/>
          </a:prstGeom>
          <a:noFill/>
        </p:spPr>
        <p:txBody>
          <a:bodyPr wrap="square" rtlCol="0">
            <a:spAutoFit/>
          </a:bodyPr>
          <a:lstStyle/>
          <a:p>
            <a:pPr algn="l"/>
            <a:r>
              <a:rPr lang="en-US" sz="1600" b="1" dirty="0">
                <a:solidFill>
                  <a:schemeClr val="tx1"/>
                </a:solidFill>
              </a:rPr>
              <a:t>Firewall Ecosystem Enablement</a:t>
            </a:r>
            <a:endParaRPr lang="en-US" sz="1600" dirty="0">
              <a:solidFill>
                <a:schemeClr val="tx1"/>
              </a:solidFill>
            </a:endParaRPr>
          </a:p>
        </p:txBody>
      </p:sp>
      <p:pic>
        <p:nvPicPr>
          <p:cNvPr id="38" name="NSX Firewall (3rd party) Oran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086" y="3802414"/>
            <a:ext cx="1060775" cy="1060775"/>
          </a:xfrm>
          <a:prstGeom prst="rect">
            <a:avLst/>
          </a:prstGeom>
        </p:spPr>
      </p:pic>
      <p:sp>
        <p:nvSpPr>
          <p:cNvPr id="39" name="TextBox 38"/>
          <p:cNvSpPr txBox="1"/>
          <p:nvPr/>
        </p:nvSpPr>
        <p:spPr>
          <a:xfrm>
            <a:off x="2582611" y="2497793"/>
            <a:ext cx="4128451" cy="1175706"/>
          </a:xfrm>
          <a:prstGeom prst="rect">
            <a:avLst/>
          </a:prstGeom>
          <a:noFill/>
        </p:spPr>
        <p:txBody>
          <a:bodyPr wrap="square" rtlCol="0">
            <a:spAutoFit/>
          </a:bodyPr>
          <a:lstStyle/>
          <a:p>
            <a:pPr algn="l"/>
            <a:r>
              <a:rPr lang="en-US" sz="1600" b="1" dirty="0">
                <a:solidFill>
                  <a:schemeClr val="tx1"/>
                </a:solidFill>
              </a:rPr>
              <a:t>Multi-Site &amp; </a:t>
            </a:r>
            <a:br>
              <a:rPr lang="en-US" sz="1600" b="1" dirty="0">
                <a:solidFill>
                  <a:schemeClr val="tx1"/>
                </a:solidFill>
              </a:rPr>
            </a:br>
            <a:r>
              <a:rPr lang="en-US" sz="1600" b="1" dirty="0">
                <a:solidFill>
                  <a:schemeClr val="tx1"/>
                </a:solidFill>
              </a:rPr>
              <a:t>Hybrid Cloud Enablement</a:t>
            </a:r>
          </a:p>
          <a:p>
            <a:pPr algn="l"/>
            <a:r>
              <a:rPr lang="en-US" sz="1600" dirty="0">
                <a:solidFill>
                  <a:schemeClr val="tx1"/>
                </a:solidFill>
              </a:rPr>
              <a:t>Layer 2 VPN , Active-Active DC, </a:t>
            </a:r>
            <a:br>
              <a:rPr lang="en-US" sz="1600" dirty="0">
                <a:solidFill>
                  <a:schemeClr val="tx1"/>
                </a:solidFill>
              </a:rPr>
            </a:br>
            <a:r>
              <a:rPr lang="en-US" sz="1600" dirty="0">
                <a:solidFill>
                  <a:schemeClr val="tx1"/>
                </a:solidFill>
              </a:rPr>
              <a:t>SRM Validation</a:t>
            </a:r>
          </a:p>
        </p:txBody>
      </p:sp>
      <p:pic>
        <p:nvPicPr>
          <p:cNvPr id="40" name="Picture 39" descr="ICON_Cloud_Q308"/>
          <p:cNvPicPr>
            <a:picLocks noChangeAspect="1" noChangeArrowheads="1"/>
          </p:cNvPicPr>
          <p:nvPr/>
        </p:nvPicPr>
        <p:blipFill>
          <a:blip r:embed="rId5"/>
          <a:srcRect/>
          <a:stretch>
            <a:fillRect/>
          </a:stretch>
        </p:blipFill>
        <p:spPr bwMode="auto">
          <a:xfrm>
            <a:off x="1379515" y="2596813"/>
            <a:ext cx="1150346" cy="731934"/>
          </a:xfrm>
          <a:prstGeom prst="rect">
            <a:avLst/>
          </a:prstGeom>
          <a:noFill/>
          <a:ln w="9525">
            <a:noFill/>
            <a:miter lim="800000"/>
            <a:headEnd/>
            <a:tailEnd/>
          </a:ln>
        </p:spPr>
      </p:pic>
      <p:pic>
        <p:nvPicPr>
          <p:cNvPr id="41" name="NSX Load-balanc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1099" y="4974546"/>
            <a:ext cx="1145226" cy="1145226"/>
          </a:xfrm>
          <a:prstGeom prst="rect">
            <a:avLst/>
          </a:prstGeom>
        </p:spPr>
      </p:pic>
      <p:sp>
        <p:nvSpPr>
          <p:cNvPr id="42" name="TextBox 41"/>
          <p:cNvSpPr txBox="1"/>
          <p:nvPr/>
        </p:nvSpPr>
        <p:spPr>
          <a:xfrm>
            <a:off x="2590405" y="5169511"/>
            <a:ext cx="4023530" cy="683264"/>
          </a:xfrm>
          <a:prstGeom prst="rect">
            <a:avLst/>
          </a:prstGeom>
          <a:noFill/>
        </p:spPr>
        <p:txBody>
          <a:bodyPr wrap="square" rtlCol="0">
            <a:spAutoFit/>
          </a:bodyPr>
          <a:lstStyle/>
          <a:p>
            <a:pPr algn="l"/>
            <a:r>
              <a:rPr lang="en-US" sz="1600" b="1" dirty="0">
                <a:solidFill>
                  <a:schemeClr val="tx1"/>
                </a:solidFill>
              </a:rPr>
              <a:t>LBaaS</a:t>
            </a:r>
          </a:p>
          <a:p>
            <a:pPr algn="l"/>
            <a:r>
              <a:rPr lang="en-US" sz="1600" dirty="0">
                <a:solidFill>
                  <a:schemeClr val="tx1"/>
                </a:solidFill>
              </a:rPr>
              <a:t>UDP support, ecosystem enablement</a:t>
            </a:r>
          </a:p>
        </p:txBody>
      </p:sp>
      <p:sp>
        <p:nvSpPr>
          <p:cNvPr id="43" name="TextBox 42"/>
          <p:cNvSpPr txBox="1"/>
          <p:nvPr/>
        </p:nvSpPr>
        <p:spPr>
          <a:xfrm>
            <a:off x="7228608" y="1471804"/>
            <a:ext cx="1486767" cy="584775"/>
          </a:xfrm>
          <a:prstGeom prst="rect">
            <a:avLst/>
          </a:prstGeom>
          <a:noFill/>
        </p:spPr>
        <p:txBody>
          <a:bodyPr wrap="square" rtlCol="0">
            <a:spAutoFit/>
          </a:bodyPr>
          <a:lstStyle/>
          <a:p>
            <a:pPr algn="l"/>
            <a:r>
              <a:rPr lang="en-US" sz="1600" b="1" dirty="0" smtClean="0">
                <a:solidFill>
                  <a:schemeClr val="tx1"/>
                </a:solidFill>
              </a:rPr>
              <a:t>DDI</a:t>
            </a:r>
            <a:br>
              <a:rPr lang="en-US" sz="1600" b="1" dirty="0" smtClean="0">
                <a:solidFill>
                  <a:schemeClr val="tx1"/>
                </a:solidFill>
              </a:rPr>
            </a:br>
            <a:r>
              <a:rPr lang="en-US" sz="1600" dirty="0" smtClean="0">
                <a:solidFill>
                  <a:schemeClr val="tx1"/>
                </a:solidFill>
              </a:rPr>
              <a:t>DHCP </a:t>
            </a:r>
            <a:r>
              <a:rPr lang="en-US" sz="1600" dirty="0">
                <a:solidFill>
                  <a:schemeClr val="tx1"/>
                </a:solidFill>
              </a:rPr>
              <a:t>Relay</a:t>
            </a:r>
          </a:p>
        </p:txBody>
      </p:sp>
      <p:grpSp>
        <p:nvGrpSpPr>
          <p:cNvPr id="44" name="Group 43"/>
          <p:cNvGrpSpPr/>
          <p:nvPr/>
        </p:nvGrpSpPr>
        <p:grpSpPr>
          <a:xfrm>
            <a:off x="6282607" y="1473232"/>
            <a:ext cx="820146" cy="653668"/>
            <a:chOff x="9806650" y="2540000"/>
            <a:chExt cx="923544" cy="923544"/>
          </a:xfrm>
        </p:grpSpPr>
        <p:sp>
          <p:nvSpPr>
            <p:cNvPr id="45" name="Folded Corner 44"/>
            <p:cNvSpPr/>
            <p:nvPr/>
          </p:nvSpPr>
          <p:spPr bwMode="auto">
            <a:xfrm>
              <a:off x="9806650" y="2540000"/>
              <a:ext cx="923544" cy="923544"/>
            </a:xfrm>
            <a:prstGeom prst="foldedCorner">
              <a:avLst/>
            </a:prstGeom>
            <a:blipFill rotWithShape="1">
              <a:blip r:embed="rId7">
                <a:duotone>
                  <a:prstClr val="black"/>
                  <a:schemeClr val="accent1">
                    <a:tint val="45000"/>
                    <a:satMod val="400000"/>
                  </a:schemeClr>
                </a:duotone>
              </a:blip>
              <a:stretch>
                <a:fillRect/>
              </a:stretch>
            </a:blipFill>
            <a:ln w="38100" cmpd="sng">
              <a:solidFill>
                <a:schemeClr val="bg1"/>
              </a:solidFill>
              <a:round/>
              <a:headEnd/>
              <a:tailEnd/>
            </a:ln>
            <a:effectLst>
              <a:glow rad="101600">
                <a:schemeClr val="accent2">
                  <a:satMod val="175000"/>
                  <a:alpha val="40000"/>
                </a:schemeClr>
              </a:glow>
            </a:effectLst>
          </p:spPr>
          <p:txBody>
            <a:bodyPr wrap="none" lIns="0" tIns="0" rIns="0" bIns="0" rtlCol="0" anchor="ctr"/>
            <a:lstStyle/>
            <a:p>
              <a:pPr algn="ctr">
                <a:spcAft>
                  <a:spcPct val="40000"/>
                </a:spcAft>
              </a:pPr>
              <a:endParaRPr lang="en-US" dirty="0" err="1">
                <a:solidFill>
                  <a:srgbClr val="FFFFFF"/>
                </a:solidFill>
                <a:ea typeface="ＭＳ Ｐゴシック" pitchFamily="34" charset="-128"/>
              </a:endParaRPr>
            </a:p>
          </p:txBody>
        </p:sp>
        <p:grpSp>
          <p:nvGrpSpPr>
            <p:cNvPr id="46" name="Shape 474"/>
            <p:cNvGrpSpPr/>
            <p:nvPr/>
          </p:nvGrpSpPr>
          <p:grpSpPr>
            <a:xfrm>
              <a:off x="9980035" y="2647097"/>
              <a:ext cx="626168" cy="630013"/>
              <a:chOff x="1909581" y="2518711"/>
              <a:chExt cx="713204" cy="718373"/>
            </a:xfrm>
          </p:grpSpPr>
          <p:sp>
            <p:nvSpPr>
              <p:cNvPr id="47" name="Shape 475"/>
              <p:cNvSpPr/>
              <p:nvPr/>
            </p:nvSpPr>
            <p:spPr>
              <a:xfrm>
                <a:off x="1909581" y="2518711"/>
                <a:ext cx="713100" cy="713100"/>
              </a:xfrm>
              <a:prstGeom prst="quadArrow">
                <a:avLst>
                  <a:gd name="adj1" fmla="val 6257"/>
                  <a:gd name="adj2" fmla="val 9706"/>
                  <a:gd name="adj3" fmla="val 22500"/>
                </a:avLst>
              </a:prstGeom>
              <a:solidFill>
                <a:srgbClr val="393939"/>
              </a:solidFill>
              <a:ln>
                <a:solidFill>
                  <a:srgbClr val="FFFFFF"/>
                </a:solidFill>
              </a:ln>
            </p:spPr>
            <p:txBody>
              <a:bodyPr lIns="91425" tIns="45700" rIns="91425" bIns="45700" anchor="ctr" anchorCtr="0">
                <a:noAutofit/>
              </a:bodyPr>
              <a:lstStyle/>
              <a:p>
                <a:endParaRPr/>
              </a:p>
            </p:txBody>
          </p:sp>
          <p:sp>
            <p:nvSpPr>
              <p:cNvPr id="48" name="Shape 476"/>
              <p:cNvSpPr/>
              <p:nvPr/>
            </p:nvSpPr>
            <p:spPr>
              <a:xfrm rot="2700000">
                <a:off x="1909598" y="2523897"/>
                <a:ext cx="713189" cy="713185"/>
              </a:xfrm>
              <a:prstGeom prst="quadArrow">
                <a:avLst>
                  <a:gd name="adj1" fmla="val 6257"/>
                  <a:gd name="adj2" fmla="val 9706"/>
                  <a:gd name="adj3" fmla="val 22500"/>
                </a:avLst>
              </a:prstGeom>
              <a:solidFill>
                <a:srgbClr val="393939"/>
              </a:solidFill>
              <a:ln>
                <a:solidFill>
                  <a:srgbClr val="FFFFFF"/>
                </a:solidFill>
              </a:ln>
            </p:spPr>
            <p:txBody>
              <a:bodyPr lIns="91425" tIns="45700" rIns="91425" bIns="45700" anchor="ctr" anchorCtr="0">
                <a:noAutofit/>
              </a:bodyPr>
              <a:lstStyle/>
              <a:p>
                <a:endParaRPr/>
              </a:p>
            </p:txBody>
          </p:sp>
        </p:grpSp>
      </p:grpSp>
    </p:spTree>
    <p:extLst>
      <p:ext uri="{BB962C8B-B14F-4D97-AF65-F5344CB8AC3E}">
        <p14:creationId xmlns:p14="http://schemas.microsoft.com/office/powerpoint/2010/main" val="9315018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194756" y="1246677"/>
            <a:ext cx="7692070" cy="4930549"/>
          </a:xfrm>
          <a:prstGeom prst="rect">
            <a:avLst/>
          </a:prstGeom>
          <a:gradFill flip="none" rotWithShape="1">
            <a:gsLst>
              <a:gs pos="0">
                <a:schemeClr val="accent4">
                  <a:alpha val="25000"/>
                </a:schemeClr>
              </a:gs>
              <a:gs pos="100000">
                <a:srgbClr val="FFFFFF"/>
              </a:gs>
            </a:gsLst>
            <a:lin ang="0" scaled="1"/>
            <a:tileRect/>
          </a:gradFill>
          <a:ln w="28575">
            <a:noFill/>
            <a:round/>
            <a:headEnd/>
            <a:tailEnd/>
          </a:ln>
          <a:effectLst/>
        </p:spPr>
        <p:txBody>
          <a:bodyPr wrap="none" lIns="0" tIns="0" rIns="0" bIns="0" rtlCol="0" anchor="ctr"/>
          <a:lstStyle/>
          <a:p>
            <a:pPr algn="ctr"/>
            <a:endParaRPr lang="en-US" dirty="0"/>
          </a:p>
        </p:txBody>
      </p:sp>
      <p:sp>
        <p:nvSpPr>
          <p:cNvPr id="3" name="Title 2"/>
          <p:cNvSpPr>
            <a:spLocks noGrp="1"/>
          </p:cNvSpPr>
          <p:nvPr>
            <p:ph type="title"/>
          </p:nvPr>
        </p:nvSpPr>
        <p:spPr/>
        <p:txBody>
          <a:bodyPr/>
          <a:lstStyle/>
          <a:p>
            <a:r>
              <a:rPr lang="en-US" dirty="0" smtClean="0"/>
              <a:t>What’s New: Operations</a:t>
            </a:r>
            <a:endParaRPr lang="en-US" dirty="0"/>
          </a:p>
        </p:txBody>
      </p:sp>
      <p:sp>
        <p:nvSpPr>
          <p:cNvPr id="5" name="Isosceles Triangle 4"/>
          <p:cNvSpPr/>
          <p:nvPr/>
        </p:nvSpPr>
        <p:spPr bwMode="auto">
          <a:xfrm rot="16200000">
            <a:off x="574631" y="3063917"/>
            <a:ext cx="923926" cy="301537"/>
          </a:xfrm>
          <a:prstGeom prst="triangle">
            <a:avLst>
              <a:gd name="adj" fmla="val 52122"/>
            </a:avLst>
          </a:prstGeom>
          <a:ln>
            <a:noFill/>
            <a:headEnd/>
            <a:tailEnd/>
          </a:ln>
          <a:effectLst/>
        </p:spPr>
        <p:style>
          <a:lnRef idx="1">
            <a:schemeClr val="accent6"/>
          </a:lnRef>
          <a:fillRef idx="2">
            <a:schemeClr val="accent6"/>
          </a:fillRef>
          <a:effectRef idx="1">
            <a:schemeClr val="accent6"/>
          </a:effectRef>
          <a:fontRef idx="minor">
            <a:schemeClr val="dk1"/>
          </a:fontRef>
        </p:style>
        <p:txBody>
          <a:bodyPr wrap="none" lIns="0" tIns="0" rIns="0" bIns="0" rtlCol="0" anchor="ctr"/>
          <a:lstStyle/>
          <a:p>
            <a:pPr algn="ctr"/>
            <a:endParaRPr lang="en-US" dirty="0" err="1">
              <a:solidFill>
                <a:srgbClr val="FFFFFF"/>
              </a:solidFill>
            </a:endParaRPr>
          </a:p>
        </p:txBody>
      </p:sp>
      <p:sp>
        <p:nvSpPr>
          <p:cNvPr id="6" name="Rounded Rectangle 5"/>
          <p:cNvSpPr/>
          <p:nvPr/>
        </p:nvSpPr>
        <p:spPr bwMode="auto">
          <a:xfrm>
            <a:off x="290976" y="1246677"/>
            <a:ext cx="494020" cy="1313523"/>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Consumption</a:t>
            </a:r>
          </a:p>
        </p:txBody>
      </p:sp>
      <p:sp>
        <p:nvSpPr>
          <p:cNvPr id="7" name="Rounded Rectangle 6"/>
          <p:cNvSpPr/>
          <p:nvPr/>
        </p:nvSpPr>
        <p:spPr bwMode="auto">
          <a:xfrm>
            <a:off x="304056" y="3860014"/>
            <a:ext cx="480942"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Services</a:t>
            </a:r>
          </a:p>
        </p:txBody>
      </p:sp>
      <p:sp>
        <p:nvSpPr>
          <p:cNvPr id="8" name="Rounded Rectangle 7"/>
          <p:cNvSpPr/>
          <p:nvPr/>
        </p:nvSpPr>
        <p:spPr bwMode="auto">
          <a:xfrm>
            <a:off x="306592" y="5070380"/>
            <a:ext cx="502144" cy="1106846"/>
          </a:xfrm>
          <a:prstGeom prst="roundRect">
            <a:avLst>
              <a:gd name="adj" fmla="val 0"/>
            </a:avLst>
          </a:prstGeom>
          <a:solidFill>
            <a:srgbClr val="FFFFFF"/>
          </a:solid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Data Plane </a:t>
            </a:r>
          </a:p>
        </p:txBody>
      </p:sp>
      <p:sp>
        <p:nvSpPr>
          <p:cNvPr id="9" name="Rounded Rectangle 8"/>
          <p:cNvSpPr/>
          <p:nvPr/>
        </p:nvSpPr>
        <p:spPr bwMode="auto">
          <a:xfrm>
            <a:off x="291552" y="2660880"/>
            <a:ext cx="493444" cy="1106846"/>
          </a:xfrm>
          <a:prstGeom prst="roundRect">
            <a:avLst>
              <a:gd name="adj" fmla="val 0"/>
            </a:avLst>
          </a:prstGeom>
          <a:noFill/>
          <a:ln>
            <a:prstDash val="dot"/>
            <a:headEnd/>
            <a:tailEnd/>
          </a:ln>
          <a:effectLst>
            <a:glow rad="1016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Operations</a:t>
            </a:r>
          </a:p>
        </p:txBody>
      </p:sp>
      <p:sp>
        <p:nvSpPr>
          <p:cNvPr id="10" name="TextBox 9"/>
          <p:cNvSpPr txBox="1"/>
          <p:nvPr/>
        </p:nvSpPr>
        <p:spPr>
          <a:xfrm>
            <a:off x="2460892" y="1411687"/>
            <a:ext cx="2882634" cy="584775"/>
          </a:xfrm>
          <a:prstGeom prst="rect">
            <a:avLst/>
          </a:prstGeom>
          <a:noFill/>
        </p:spPr>
        <p:txBody>
          <a:bodyPr wrap="square" rtlCol="0">
            <a:spAutoFit/>
          </a:bodyPr>
          <a:lstStyle/>
          <a:p>
            <a:pPr algn="l"/>
            <a:r>
              <a:rPr lang="en-US" sz="1600" b="1" dirty="0">
                <a:solidFill>
                  <a:schemeClr val="tx1"/>
                </a:solidFill>
              </a:rPr>
              <a:t>Operations Guides </a:t>
            </a:r>
            <a:br>
              <a:rPr lang="en-US" sz="1600" b="1" dirty="0">
                <a:solidFill>
                  <a:schemeClr val="tx1"/>
                </a:solidFill>
              </a:rPr>
            </a:br>
            <a:r>
              <a:rPr lang="en-US" sz="1600" b="1" dirty="0">
                <a:solidFill>
                  <a:schemeClr val="tx1"/>
                </a:solidFill>
              </a:rPr>
              <a:t>&amp; Best Practices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0050" y="1361385"/>
            <a:ext cx="930431" cy="745086"/>
          </a:xfrm>
          <a:prstGeom prst="rect">
            <a:avLst/>
          </a:prstGeom>
        </p:spPr>
      </p:pic>
      <p:sp>
        <p:nvSpPr>
          <p:cNvPr id="12" name="TextBox 11"/>
          <p:cNvSpPr txBox="1"/>
          <p:nvPr/>
        </p:nvSpPr>
        <p:spPr>
          <a:xfrm>
            <a:off x="2508368" y="2330235"/>
            <a:ext cx="4650725" cy="683264"/>
          </a:xfrm>
          <a:prstGeom prst="rect">
            <a:avLst/>
          </a:prstGeom>
          <a:noFill/>
        </p:spPr>
        <p:txBody>
          <a:bodyPr wrap="square" rtlCol="0">
            <a:spAutoFit/>
          </a:bodyPr>
          <a:lstStyle/>
          <a:p>
            <a:pPr algn="l"/>
            <a:r>
              <a:rPr lang="en-US" sz="1600" b="1" dirty="0">
                <a:solidFill>
                  <a:schemeClr val="tx1"/>
                </a:solidFill>
              </a:rPr>
              <a:t>Integration with Existing Tools</a:t>
            </a:r>
          </a:p>
          <a:p>
            <a:pPr algn="l"/>
            <a:r>
              <a:rPr lang="en-US" sz="1600" dirty="0">
                <a:solidFill>
                  <a:schemeClr val="tx1"/>
                </a:solidFill>
              </a:rPr>
              <a:t>Riverbed, Gigamon, NetScout, EMC Smarts</a:t>
            </a:r>
          </a:p>
        </p:txBody>
      </p:sp>
      <p:sp>
        <p:nvSpPr>
          <p:cNvPr id="13" name="TextBox 12"/>
          <p:cNvSpPr txBox="1"/>
          <p:nvPr/>
        </p:nvSpPr>
        <p:spPr>
          <a:xfrm>
            <a:off x="2518332" y="3233091"/>
            <a:ext cx="4128451" cy="683264"/>
          </a:xfrm>
          <a:prstGeom prst="rect">
            <a:avLst/>
          </a:prstGeom>
          <a:noFill/>
        </p:spPr>
        <p:txBody>
          <a:bodyPr wrap="square" rtlCol="0">
            <a:spAutoFit/>
          </a:bodyPr>
          <a:lstStyle/>
          <a:p>
            <a:pPr algn="l"/>
            <a:r>
              <a:rPr lang="en-US" sz="1600" b="1" dirty="0">
                <a:solidFill>
                  <a:schemeClr val="tx1"/>
                </a:solidFill>
              </a:rPr>
              <a:t>Analytics</a:t>
            </a:r>
          </a:p>
          <a:p>
            <a:pPr algn="l"/>
            <a:r>
              <a:rPr lang="en-US" sz="1600" dirty="0">
                <a:solidFill>
                  <a:schemeClr val="tx1"/>
                </a:solidFill>
              </a:rPr>
              <a:t>VMware vCenter Ops, Log Insight</a:t>
            </a:r>
          </a:p>
        </p:txBody>
      </p:sp>
      <p:sp>
        <p:nvSpPr>
          <p:cNvPr id="14" name="TextBox 13"/>
          <p:cNvSpPr txBox="1"/>
          <p:nvPr/>
        </p:nvSpPr>
        <p:spPr>
          <a:xfrm>
            <a:off x="6665682" y="1343563"/>
            <a:ext cx="2392594" cy="683264"/>
          </a:xfrm>
          <a:prstGeom prst="rect">
            <a:avLst/>
          </a:prstGeom>
          <a:noFill/>
        </p:spPr>
        <p:txBody>
          <a:bodyPr wrap="square" rtlCol="0">
            <a:spAutoFit/>
          </a:bodyPr>
          <a:lstStyle/>
          <a:p>
            <a:pPr algn="l"/>
            <a:r>
              <a:rPr lang="en-US" sz="1600" b="1" dirty="0">
                <a:solidFill>
                  <a:schemeClr val="tx1"/>
                </a:solidFill>
              </a:rPr>
              <a:t>Firewall Operations</a:t>
            </a:r>
          </a:p>
          <a:p>
            <a:pPr algn="l"/>
            <a:r>
              <a:rPr lang="en-US" sz="1600" dirty="0" err="1">
                <a:solidFill>
                  <a:schemeClr val="tx1"/>
                </a:solidFill>
              </a:rPr>
              <a:t>Tufin</a:t>
            </a:r>
            <a:r>
              <a:rPr lang="en-US" sz="1600" dirty="0">
                <a:solidFill>
                  <a:schemeClr val="tx1"/>
                </a:solidFill>
              </a:rPr>
              <a:t>, </a:t>
            </a:r>
            <a:r>
              <a:rPr lang="en-US" sz="1600" dirty="0" err="1">
                <a:solidFill>
                  <a:schemeClr val="tx1"/>
                </a:solidFill>
              </a:rPr>
              <a:t>Algosec</a:t>
            </a:r>
            <a:endParaRPr lang="en-US" sz="1600" dirty="0">
              <a:solidFill>
                <a:schemeClr val="tx1"/>
              </a:solidFill>
            </a:endParaRPr>
          </a:p>
        </p:txBody>
      </p:sp>
      <p:sp>
        <p:nvSpPr>
          <p:cNvPr id="15" name="TextBox 14"/>
          <p:cNvSpPr txBox="1"/>
          <p:nvPr/>
        </p:nvSpPr>
        <p:spPr>
          <a:xfrm>
            <a:off x="2394452" y="4334423"/>
            <a:ext cx="4082880" cy="1717393"/>
          </a:xfrm>
          <a:prstGeom prst="rect">
            <a:avLst/>
          </a:prstGeom>
          <a:noFill/>
        </p:spPr>
        <p:txBody>
          <a:bodyPr wrap="square" rtlCol="0">
            <a:spAutoFit/>
          </a:bodyPr>
          <a:lstStyle/>
          <a:p>
            <a:pPr algn="l"/>
            <a:r>
              <a:rPr lang="en-US" sz="1600" b="1" dirty="0">
                <a:solidFill>
                  <a:schemeClr val="tx1"/>
                </a:solidFill>
              </a:rPr>
              <a:t>New NSX Partners &amp; Service Categories</a:t>
            </a:r>
          </a:p>
          <a:p>
            <a:pPr algn="l"/>
            <a:r>
              <a:rPr lang="en-US" sz="1600" dirty="0">
                <a:solidFill>
                  <a:schemeClr val="tx1"/>
                </a:solidFill>
              </a:rPr>
              <a:t>Physical-to-Virtual Services</a:t>
            </a:r>
          </a:p>
          <a:p>
            <a:pPr algn="l"/>
            <a:r>
              <a:rPr lang="en-US" sz="1600" dirty="0">
                <a:solidFill>
                  <a:schemeClr val="tx1"/>
                </a:solidFill>
              </a:rPr>
              <a:t>Operations &amp; Visibility</a:t>
            </a:r>
          </a:p>
          <a:p>
            <a:pPr algn="l"/>
            <a:r>
              <a:rPr lang="en-US" sz="1600" dirty="0">
                <a:solidFill>
                  <a:schemeClr val="tx1"/>
                </a:solidFill>
              </a:rPr>
              <a:t>Application Delivery Services</a:t>
            </a:r>
          </a:p>
          <a:p>
            <a:pPr algn="l"/>
            <a:r>
              <a:rPr lang="en-US" sz="1600" dirty="0">
                <a:solidFill>
                  <a:schemeClr val="tx1"/>
                </a:solidFill>
              </a:rPr>
              <a:t>Security Services</a:t>
            </a:r>
          </a:p>
        </p:txBody>
      </p:sp>
      <p:pic>
        <p:nvPicPr>
          <p:cNvPr id="16" name="Picture 15" descr="VMW-ICON-App-Monito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655" y="3322777"/>
            <a:ext cx="1150209" cy="675537"/>
          </a:xfrm>
          <a:prstGeom prst="rect">
            <a:avLst/>
          </a:prstGeom>
        </p:spPr>
      </p:pic>
      <p:pic>
        <p:nvPicPr>
          <p:cNvPr id="17" name="Picture 2" descr="C:\Users\testuser\AppData\Local\Temp\VMwareDnD\6faa9720\meter2_256x256.png"/>
          <p:cNvPicPr>
            <a:picLocks noChangeAspect="1" noChangeArrowheads="1"/>
          </p:cNvPicPr>
          <p:nvPr/>
        </p:nvPicPr>
        <p:blipFill>
          <a:blip r:embed="rId4"/>
          <a:srcRect/>
          <a:stretch>
            <a:fillRect/>
          </a:stretch>
        </p:blipFill>
        <p:spPr bwMode="auto">
          <a:xfrm>
            <a:off x="5692034" y="1335903"/>
            <a:ext cx="785298" cy="785298"/>
          </a:xfrm>
          <a:prstGeom prst="rect">
            <a:avLst/>
          </a:prstGeom>
          <a:noFill/>
        </p:spPr>
      </p:pic>
      <p:pic>
        <p:nvPicPr>
          <p:cNvPr id="18" name="NSX Dashboard Orang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0307" y="2304353"/>
            <a:ext cx="799639" cy="799639"/>
          </a:xfrm>
          <a:prstGeom prst="rect">
            <a:avLst/>
          </a:prstGeom>
        </p:spPr>
      </p:pic>
      <p:pic>
        <p:nvPicPr>
          <p:cNvPr id="19" name="Picture 18"/>
          <p:cNvPicPr>
            <a:picLocks noChangeAspect="1"/>
          </p:cNvPicPr>
          <p:nvPr/>
        </p:nvPicPr>
        <p:blipFill>
          <a:blip r:embed="rId6"/>
          <a:stretch>
            <a:fillRect/>
          </a:stretch>
        </p:blipFill>
        <p:spPr>
          <a:xfrm>
            <a:off x="1470065" y="4283408"/>
            <a:ext cx="940416" cy="940416"/>
          </a:xfrm>
          <a:prstGeom prst="rect">
            <a:avLst/>
          </a:prstGeom>
        </p:spPr>
      </p:pic>
    </p:spTree>
    <p:extLst>
      <p:ext uri="{BB962C8B-B14F-4D97-AF65-F5344CB8AC3E}">
        <p14:creationId xmlns:p14="http://schemas.microsoft.com/office/powerpoint/2010/main" val="127337151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What’s New: Consumption</a:t>
            </a:r>
            <a:endParaRPr lang="en-US" dirty="0"/>
          </a:p>
        </p:txBody>
      </p:sp>
      <p:sp>
        <p:nvSpPr>
          <p:cNvPr id="4" name="Rectangle 3"/>
          <p:cNvSpPr/>
          <p:nvPr/>
        </p:nvSpPr>
        <p:spPr bwMode="auto">
          <a:xfrm>
            <a:off x="1287661" y="1175153"/>
            <a:ext cx="7780140" cy="1385047"/>
          </a:xfrm>
          <a:prstGeom prst="rect">
            <a:avLst/>
          </a:prstGeom>
          <a:gradFill flip="none" rotWithShape="1">
            <a:gsLst>
              <a:gs pos="0">
                <a:schemeClr val="accent4">
                  <a:alpha val="25000"/>
                </a:schemeClr>
              </a:gs>
              <a:gs pos="100000">
                <a:srgbClr val="FFFFFF"/>
              </a:gs>
            </a:gsLst>
            <a:lin ang="0" scaled="1"/>
            <a:tileRect/>
          </a:gradFill>
          <a:ln w="28575">
            <a:noFill/>
            <a:round/>
            <a:headEnd/>
            <a:tailEnd/>
          </a:ln>
          <a:effectLst/>
        </p:spPr>
        <p:txBody>
          <a:bodyPr wrap="none" lIns="0" tIns="0" rIns="0" bIns="0" rtlCol="0" anchor="ctr"/>
          <a:lstStyle/>
          <a:p>
            <a:pPr algn="ctr"/>
            <a:endParaRPr lang="en-US" dirty="0"/>
          </a:p>
        </p:txBody>
      </p:sp>
      <p:sp>
        <p:nvSpPr>
          <p:cNvPr id="5" name="Isosceles Triangle 4"/>
          <p:cNvSpPr/>
          <p:nvPr/>
        </p:nvSpPr>
        <p:spPr bwMode="auto">
          <a:xfrm rot="16200000">
            <a:off x="663542" y="1676708"/>
            <a:ext cx="836109" cy="397344"/>
          </a:xfrm>
          <a:prstGeom prst="triangle">
            <a:avLst/>
          </a:prstGeom>
          <a:ln>
            <a:noFill/>
            <a:headEnd/>
            <a:tailEnd/>
          </a:ln>
          <a:effectLst/>
        </p:spPr>
        <p:style>
          <a:lnRef idx="1">
            <a:schemeClr val="accent6"/>
          </a:lnRef>
          <a:fillRef idx="2">
            <a:schemeClr val="accent6"/>
          </a:fillRef>
          <a:effectRef idx="1">
            <a:schemeClr val="accent6"/>
          </a:effectRef>
          <a:fontRef idx="minor">
            <a:schemeClr val="dk1"/>
          </a:fontRef>
        </p:style>
        <p:txBody>
          <a:bodyPr wrap="none" lIns="0" tIns="0" rIns="0" bIns="0" rtlCol="0" anchor="ctr"/>
          <a:lstStyle/>
          <a:p>
            <a:pPr algn="ctr"/>
            <a:endParaRPr lang="en-US" dirty="0" err="1">
              <a:solidFill>
                <a:srgbClr val="FFFFFF"/>
              </a:solidFill>
            </a:endParaRPr>
          </a:p>
        </p:txBody>
      </p:sp>
      <p:sp>
        <p:nvSpPr>
          <p:cNvPr id="6" name="Rounded Rectangle 5"/>
          <p:cNvSpPr/>
          <p:nvPr/>
        </p:nvSpPr>
        <p:spPr bwMode="auto">
          <a:xfrm>
            <a:off x="290976" y="1246677"/>
            <a:ext cx="494020" cy="1313523"/>
          </a:xfrm>
          <a:prstGeom prst="roundRect">
            <a:avLst>
              <a:gd name="adj" fmla="val 0"/>
            </a:avLst>
          </a:prstGeom>
          <a:noFill/>
          <a:ln>
            <a:prstDash val="dot"/>
            <a:headEnd/>
            <a:tailEnd/>
          </a:ln>
          <a:effectLst>
            <a:glow rad="101600">
              <a:schemeClr val="accent6">
                <a:satMod val="175000"/>
                <a:alpha val="40000"/>
              </a:schemeClr>
            </a:glow>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Consumption</a:t>
            </a:r>
          </a:p>
        </p:txBody>
      </p:sp>
      <p:sp>
        <p:nvSpPr>
          <p:cNvPr id="7" name="Rounded Rectangle 6"/>
          <p:cNvSpPr/>
          <p:nvPr/>
        </p:nvSpPr>
        <p:spPr bwMode="auto">
          <a:xfrm>
            <a:off x="304056" y="3860014"/>
            <a:ext cx="480942"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Services</a:t>
            </a:r>
          </a:p>
        </p:txBody>
      </p:sp>
      <p:sp>
        <p:nvSpPr>
          <p:cNvPr id="8" name="Rounded Rectangle 7"/>
          <p:cNvSpPr/>
          <p:nvPr/>
        </p:nvSpPr>
        <p:spPr bwMode="auto">
          <a:xfrm>
            <a:off x="306592" y="5070380"/>
            <a:ext cx="502144" cy="1106846"/>
          </a:xfrm>
          <a:prstGeom prst="roundRect">
            <a:avLst>
              <a:gd name="adj" fmla="val 0"/>
            </a:avLst>
          </a:prstGeom>
          <a:solidFill>
            <a:srgbClr val="FFFFFF"/>
          </a:solid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Data Plane </a:t>
            </a:r>
          </a:p>
        </p:txBody>
      </p:sp>
      <p:sp>
        <p:nvSpPr>
          <p:cNvPr id="9" name="Rounded Rectangle 8"/>
          <p:cNvSpPr/>
          <p:nvPr/>
        </p:nvSpPr>
        <p:spPr bwMode="auto">
          <a:xfrm>
            <a:off x="291552" y="2660880"/>
            <a:ext cx="493444" cy="1106846"/>
          </a:xfrm>
          <a:prstGeom prst="roundRect">
            <a:avLst>
              <a:gd name="adj" fmla="val 0"/>
            </a:avLst>
          </a:prstGeom>
          <a:noFill/>
          <a:ln>
            <a:prstDash val="dot"/>
            <a:headEnd/>
            <a:tailEnd/>
          </a:ln>
          <a:effectLst/>
        </p:spPr>
        <p:style>
          <a:lnRef idx="1">
            <a:schemeClr val="dk1"/>
          </a:lnRef>
          <a:fillRef idx="2">
            <a:schemeClr val="dk1"/>
          </a:fillRef>
          <a:effectRef idx="1">
            <a:schemeClr val="dk1"/>
          </a:effectRef>
          <a:fontRef idx="minor">
            <a:schemeClr val="dk1"/>
          </a:fontRef>
        </p:style>
        <p:txBody>
          <a:bodyPr vert="vert270" wrap="none" lIns="91440" tIns="0" rIns="0" bIns="0" rtlCol="0" anchor="t"/>
          <a:lstStyle/>
          <a:p>
            <a:pPr algn="ctr"/>
            <a:r>
              <a:rPr lang="en-US" sz="1400" dirty="0">
                <a:solidFill>
                  <a:schemeClr val="tx2"/>
                </a:solidFill>
              </a:rPr>
              <a:t>Operations</a:t>
            </a:r>
          </a:p>
        </p:txBody>
      </p:sp>
      <p:sp>
        <p:nvSpPr>
          <p:cNvPr id="10" name="TextBox 9"/>
          <p:cNvSpPr txBox="1"/>
          <p:nvPr/>
        </p:nvSpPr>
        <p:spPr>
          <a:xfrm>
            <a:off x="4624962" y="1492939"/>
            <a:ext cx="4613205" cy="683264"/>
          </a:xfrm>
          <a:prstGeom prst="rect">
            <a:avLst/>
          </a:prstGeom>
          <a:noFill/>
        </p:spPr>
        <p:txBody>
          <a:bodyPr wrap="square" rtlCol="0">
            <a:spAutoFit/>
          </a:bodyPr>
          <a:lstStyle/>
          <a:p>
            <a:pPr algn="l"/>
            <a:r>
              <a:rPr lang="en-US" sz="1600" b="1" dirty="0">
                <a:solidFill>
                  <a:schemeClr val="tx1"/>
                </a:solidFill>
              </a:rPr>
              <a:t>vCloud Automation Center</a:t>
            </a:r>
          </a:p>
          <a:p>
            <a:pPr algn="l"/>
            <a:r>
              <a:rPr lang="en-US" sz="1600" dirty="0">
                <a:solidFill>
                  <a:schemeClr val="tx1"/>
                </a:solidFill>
              </a:rPr>
              <a:t>More topologies and on demand use cases</a:t>
            </a:r>
          </a:p>
        </p:txBody>
      </p:sp>
      <p:sp>
        <p:nvSpPr>
          <p:cNvPr id="11" name="Shape 373"/>
          <p:cNvSpPr/>
          <p:nvPr/>
        </p:nvSpPr>
        <p:spPr>
          <a:xfrm>
            <a:off x="1568658" y="1305166"/>
            <a:ext cx="2841981" cy="1058811"/>
          </a:xfrm>
          <a:prstGeom prst="rect">
            <a:avLst/>
          </a:prstGeom>
          <a:blipFill>
            <a:blip r:embed="rId2"/>
            <a:stretch>
              <a:fillRect/>
            </a:stretch>
          </a:blipFill>
        </p:spPr>
      </p:sp>
      <p:sp>
        <p:nvSpPr>
          <p:cNvPr id="12" name="Shape 374"/>
          <p:cNvSpPr/>
          <p:nvPr/>
        </p:nvSpPr>
        <p:spPr>
          <a:xfrm>
            <a:off x="2194389" y="1859095"/>
            <a:ext cx="1454606" cy="166284"/>
          </a:xfrm>
          <a:prstGeom prst="rect">
            <a:avLst/>
          </a:prstGeom>
          <a:blipFill>
            <a:blip r:embed="rId3"/>
            <a:stretch>
              <a:fillRect/>
            </a:stretch>
          </a:blipFill>
        </p:spPr>
      </p:sp>
    </p:spTree>
    <p:extLst>
      <p:ext uri="{BB962C8B-B14F-4D97-AF65-F5344CB8AC3E}">
        <p14:creationId xmlns:p14="http://schemas.microsoft.com/office/powerpoint/2010/main" val="3043028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7"/>
          <p:cNvSpPr>
            <a:spLocks noGrp="1" noChangeArrowheads="1"/>
          </p:cNvSpPr>
          <p:nvPr>
            <p:ph type="title"/>
          </p:nvPr>
        </p:nvSpPr>
        <p:spPr/>
        <p:txBody>
          <a:bodyPr>
            <a:normAutofit/>
          </a:bodyPr>
          <a:lstStyle/>
          <a:p>
            <a:r>
              <a:rPr lang="en-US" dirty="0" smtClean="0"/>
              <a:t>Equal Cost Multipath (ECMP)</a:t>
            </a:r>
            <a:endParaRPr lang="en-US" dirty="0"/>
          </a:p>
        </p:txBody>
      </p:sp>
    </p:spTree>
    <p:extLst>
      <p:ext uri="{BB962C8B-B14F-4D97-AF65-F5344CB8AC3E}">
        <p14:creationId xmlns:p14="http://schemas.microsoft.com/office/powerpoint/2010/main" val="27037430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314325" y="946149"/>
            <a:ext cx="8404098" cy="5264151"/>
          </a:xfrm>
        </p:spPr>
        <p:txBody>
          <a:bodyPr/>
          <a:lstStyle/>
          <a:p>
            <a:pPr lvl="1"/>
            <a:r>
              <a:rPr lang="en-US" dirty="0" smtClean="0"/>
              <a:t>New in 6.1</a:t>
            </a:r>
          </a:p>
          <a:p>
            <a:pPr lvl="1"/>
            <a:r>
              <a:rPr lang="en-US" dirty="0" smtClean="0"/>
              <a:t>Active/Active HA model with up to eight (8) NSX Edges</a:t>
            </a:r>
          </a:p>
          <a:p>
            <a:pPr lvl="1"/>
            <a:r>
              <a:rPr lang="en-US" dirty="0" smtClean="0"/>
              <a:t>Increased bandwidth for North-to-South communication</a:t>
            </a:r>
          </a:p>
          <a:p>
            <a:pPr lvl="1"/>
            <a:r>
              <a:rPr lang="en-US" dirty="0" smtClean="0"/>
              <a:t>Speed up recovery in an NSX Edge failure scenario</a:t>
            </a:r>
          </a:p>
          <a:p>
            <a:pPr lvl="1"/>
            <a:r>
              <a:rPr lang="en-US" dirty="0" smtClean="0"/>
              <a:t>ECMP is disabled on the Distributed Logical Router, by default</a:t>
            </a:r>
          </a:p>
          <a:p>
            <a:pPr lvl="1"/>
            <a:r>
              <a:rPr lang="en-US" dirty="0"/>
              <a:t>ECMP on the Distributed Logical Router is new to 6.1 SW NSX Releases</a:t>
            </a:r>
          </a:p>
          <a:p>
            <a:pPr lvl="1"/>
            <a:endParaRPr lang="en-US" dirty="0" smtClean="0"/>
          </a:p>
          <a:p>
            <a:pPr lvl="1"/>
            <a:endParaRPr lang="en-US" dirty="0" smtClean="0"/>
          </a:p>
          <a:p>
            <a:pPr lvl="1"/>
            <a:endParaRPr lang="en-US" dirty="0" smtClean="0"/>
          </a:p>
          <a:p>
            <a:pPr lvl="2"/>
            <a:endParaRPr lang="en-US" dirty="0"/>
          </a:p>
        </p:txBody>
      </p:sp>
      <p:sp>
        <p:nvSpPr>
          <p:cNvPr id="6" name="Title 5"/>
          <p:cNvSpPr>
            <a:spLocks noGrp="1"/>
          </p:cNvSpPr>
          <p:nvPr>
            <p:ph type="title"/>
          </p:nvPr>
        </p:nvSpPr>
        <p:spPr/>
        <p:txBody>
          <a:bodyPr/>
          <a:lstStyle/>
          <a:p>
            <a:r>
              <a:rPr lang="en-US" dirty="0" smtClean="0"/>
              <a:t>Equal Cost Multipath</a:t>
            </a:r>
            <a:endParaRPr lang="en-US" dirty="0"/>
          </a:p>
        </p:txBody>
      </p:sp>
    </p:spTree>
    <p:extLst>
      <p:ext uri="{BB962C8B-B14F-4D97-AF65-F5344CB8AC3E}">
        <p14:creationId xmlns:p14="http://schemas.microsoft.com/office/powerpoint/2010/main" val="1896160825"/>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7.0&quot;&gt;&lt;object type=&quot;1&quot; unique_id=&quot;10001&quot;&gt;&lt;object type=&quot;8&quot; unique_id=&quot;10020&quot;&gt;&lt;/object&gt;&lt;object type=&quot;2&quot; unique_id=&quot;10021&quot;&gt;&lt;object type=&quot;3&quot; unique_id=&quot;281743&quot;&gt;&lt;property id=&quot;20148&quot; value=&quot;5&quot;/&gt;&lt;property id=&quot;20300&quot; value=&quot;Slide 1 - &amp;quot;NSX 6.1&amp;quot;&quot;/&gt;&lt;property id=&quot;20307&quot; value=&quot;326&quot;/&gt;&lt;/object&gt;&lt;object type=&quot;3&quot; unique_id=&quot;281746&quot;&gt;&lt;property id=&quot;20148&quot; value=&quot;5&quot;/&gt;&lt;property id=&quot;20300&quot; value=&quot;Slide 2 - &amp;quot;Topics&amp;quot;&quot;/&gt;&lt;property id=&quot;20307&quot; value=&quot;329&quot;/&gt;&lt;/object&gt;&lt;object type=&quot;3&quot; unique_id=&quot;281756&quot;&gt;&lt;property id=&quot;20148&quot; value=&quot;5&quot;/&gt;&lt;property id=&quot;20300&quot; value=&quot;Slide 48 - &amp;quot;Key Points&amp;quot;&quot;/&gt;&lt;property id=&quot;20307&quot; value=&quot;334&quot;/&gt;&lt;/object&gt;&lt;object type=&quot;3&quot; unique_id=&quot;289137&quot;&gt;&lt;property id=&quot;20148&quot; value=&quot;5&quot;/&gt;&lt;property id=&quot;20300&quot; value=&quot;Slide 4 - &amp;quot;What’s New: Data Plane&amp;quot;&quot;/&gt;&lt;property id=&quot;20307&quot; value=&quot;445&quot;/&gt;&lt;/object&gt;&lt;object type=&quot;3&quot; unique_id=&quot;289138&quot;&gt;&lt;property id=&quot;20148&quot; value=&quot;5&quot;/&gt;&lt;property id=&quot;20300&quot; value=&quot;Slide 5 - &amp;quot;What’s New: Services&amp;quot;&quot;/&gt;&lt;property id=&quot;20307&quot; value=&quot;446&quot;/&gt;&lt;/object&gt;&lt;object type=&quot;3&quot; unique_id=&quot;289511&quot;&gt;&lt;property id=&quot;20148&quot; value=&quot;5&quot;/&gt;&lt;property id=&quot;20300&quot; value=&quot;Slide 6 - &amp;quot;What’s New: Operations&amp;quot;&quot;/&gt;&lt;property id=&quot;20307&quot; value=&quot;447&quot;/&gt;&lt;/object&gt;&lt;object type=&quot;3&quot; unique_id=&quot;289512&quot;&gt;&lt;property id=&quot;20148&quot; value=&quot;5&quot;/&gt;&lt;property id=&quot;20300&quot; value=&quot;Slide 7 - &amp;quot;What’s New: Consumption&amp;quot;&quot;/&gt;&lt;property id=&quot;20307&quot; value=&quot;448&quot;/&gt;&lt;/object&gt;&lt;object type=&quot;3&quot; unique_id=&quot;290349&quot;&gt;&lt;property id=&quot;20148&quot; value=&quot;5&quot;/&gt;&lt;property id=&quot;20300&quot; value=&quot;Slide 43 - &amp;quot;vCloud Automation Center 6.1 Integration (1)&amp;quot;&quot;/&gt;&lt;property id=&quot;20307&quot; value=&quot;453&quot;/&gt;&lt;/object&gt;&lt;object type=&quot;3&quot; unique_id=&quot;290350&quot;&gt;&lt;property id=&quot;20148&quot; value=&quot;5&quot;/&gt;&lt;property id=&quot;20300&quot; value=&quot;Slide 44 - &amp;quot;vCloud Automation Center 6.1 Integration (2)&amp;quot;&quot;/&gt;&lt;property id=&quot;20307&quot; value=&quot;454&quot;/&gt;&lt;/object&gt;&lt;object type=&quot;3&quot; unique_id=&quot;290351&quot;&gt;&lt;property id=&quot;20148&quot; value=&quot;5&quot;/&gt;&lt;property id=&quot;20300&quot; value=&quot;Slide 45 - &amp;quot;vCloud Automation Center 6.1 Integration (3)&amp;quot;&quot;/&gt;&lt;property id=&quot;20307&quot; value=&quot;452&quot;/&gt;&lt;/object&gt;&lt;object type=&quot;3&quot; unique_id=&quot;290352&quot;&gt;&lt;property id=&quot;20148&quot; value=&quot;5&quot;/&gt;&lt;property id=&quot;20300&quot; value=&quot;Slide 47 - &amp;quot;Documentation and Software&amp;quot;&quot;/&gt;&lt;property id=&quot;20307&quot; value=&quot;449&quot;/&gt;&lt;/object&gt;&lt;object type=&quot;3&quot; unique_id=&quot;291073&quot;&gt;&lt;property id=&quot;20148&quot; value=&quot;5&quot;/&gt;&lt;property id=&quot;20300&quot; value=&quot;Slide 3 - &amp;quot;Overview&amp;quot;&quot;/&gt;&lt;property id=&quot;20307&quot; value=&quot;455&quot;/&gt;&lt;/object&gt;&lt;object type=&quot;3&quot; unique_id=&quot;291074&quot;&gt;&lt;property id=&quot;20148&quot; value=&quot;5&quot;/&gt;&lt;property id=&quot;20300&quot; value=&quot;Slide 8 - &amp;quot;Equal Cost Multipath (ECMP)&amp;quot;&quot;/&gt;&lt;property id=&quot;20307&quot; value=&quot;457&quot;/&gt;&lt;/object&gt;&lt;object type=&quot;3&quot; unique_id=&quot;291075&quot;&gt;&lt;property id=&quot;20148&quot; value=&quot;5&quot;/&gt;&lt;property id=&quot;20300&quot; value=&quot;Slide 10 - &amp;quot;Logical Routing High Availability&amp;quot;&quot;/&gt;&lt;property id=&quot;20307&quot; value=&quot;458&quot;/&gt;&lt;/object&gt;&lt;object type=&quot;3&quot; unique_id=&quot;291076&quot;&gt;&lt;property id=&quot;20148&quot; value=&quot;5&quot;/&gt;&lt;property id=&quot;20300&quot; value=&quot;Slide 16 - &amp;quot;DHCP Relay&amp;quot;&quot;/&gt;&lt;property id=&quot;20307&quot; value=&quot;456&quot;/&gt;&lt;/object&gt;&lt;object type=&quot;3&quot; unique_id=&quot;291749&quot;&gt;&lt;property id=&quot;20148&quot; value=&quot;5&quot;/&gt;&lt;property id=&quot;20300&quot; value=&quot;Slide 9 - &amp;quot;Equal Cost Multipath&amp;quot;&quot;/&gt;&lt;property id=&quot;20307&quot; value=&quot;460&quot;/&gt;&lt;/object&gt;&lt;object type=&quot;3&quot; unique_id=&quot;291750&quot;&gt;&lt;property id=&quot;20148&quot; value=&quot;5&quot;/&gt;&lt;property id=&quot;20300&quot; value=&quot;Slide 11 - &amp;quot;Standalone HA Model: 2 NSX Edges (1)&amp;quot;&quot;/&gt;&lt;property id=&quot;20307&quot; value=&quot;459&quot;/&gt;&lt;/object&gt;&lt;object type=&quot;3&quot; unique_id=&quot;291751&quot;&gt;&lt;property id=&quot;20148&quot; value=&quot;5&quot;/&gt;&lt;property id=&quot;20300&quot; value=&quot;Slide 13 - &amp;quot;ECMP HA Model: Up to 8 NSX Edges (1)&amp;quot;&quot;/&gt;&lt;property id=&quot;20307&quot; value=&quot;461&quot;/&gt;&lt;/object&gt;&lt;object type=&quot;3&quot; unique_id=&quot;292187&quot;&gt;&lt;property id=&quot;20148&quot; value=&quot;5&quot;/&gt;&lt;property id=&quot;20300&quot; value=&quot;Slide 14 - &amp;quot;ECMP HA Model: Up to 8 NSX Edges (2)&amp;quot;&quot;/&gt;&lt;property id=&quot;20307&quot; value=&quot;462&quot;/&gt;&lt;/object&gt;&lt;object type=&quot;3&quot; unique_id=&quot;292452&quot;&gt;&lt;property id=&quot;20148&quot; value=&quot;5&quot;/&gt;&lt;property id=&quot;20300&quot; value=&quot;Slide 15 - &amp;quot;ECMP HA Model: Up to 8 NSX Edges (3)&amp;quot;&quot;/&gt;&lt;property id=&quot;20307&quot; value=&quot;463&quot;/&gt;&lt;/object&gt;&lt;object type=&quot;3&quot; unique_id=&quot;293344&quot;&gt;&lt;property id=&quot;20148&quot; value=&quot;5&quot;/&gt;&lt;property id=&quot;20300&quot; value=&quot;Slide 21 - &amp;quot;L2VPN Enhancements&amp;quot;&quot;/&gt;&lt;property id=&quot;20307&quot; value=&quot;465&quot;/&gt;&lt;/object&gt;&lt;object type=&quot;3&quot; unique_id=&quot;294073&quot;&gt;&lt;property id=&quot;20148&quot; value=&quot;5&quot;/&gt;&lt;property id=&quot;20300&quot; value=&quot;Slide 18 - &amp;quot;DHCP (2)&amp;quot;&quot;/&gt;&lt;property id=&quot;20307&quot; value=&quot;466&quot;/&gt;&lt;/object&gt;&lt;object type=&quot;3&quot; unique_id=&quot;294074&quot;&gt;&lt;property id=&quot;20148&quot; value=&quot;5&quot;/&gt;&lt;property id=&quot;20300&quot; value=&quot;Slide 17 - &amp;quot;DHCP (1)&amp;quot;&quot;/&gt;&lt;property id=&quot;20307&quot; value=&quot;467&quot;/&gt;&lt;/object&gt;&lt;object type=&quot;3&quot; unique_id=&quot;294075&quot;&gt;&lt;property id=&quot;20148&quot; value=&quot;5&quot;/&gt;&lt;property id=&quot;20300&quot; value=&quot;Slide 19 - &amp;quot;CLI (1)&amp;quot;&quot;/&gt;&lt;property id=&quot;20307&quot; value=&quot;468&quot;/&gt;&lt;/object&gt;&lt;object type=&quot;3&quot; unique_id=&quot;294076&quot;&gt;&lt;property id=&quot;20148&quot; value=&quot;5&quot;/&gt;&lt;property id=&quot;20300&quot; value=&quot;Slide 20 - &amp;quot;CLI (2)&amp;quot;&quot;/&gt;&lt;property id=&quot;20307&quot; value=&quot;469&quot;/&gt;&lt;/object&gt;&lt;object type=&quot;3&quot; unique_id=&quot;294932&quot;&gt;&lt;property id=&quot;20148&quot; value=&quot;5&quot;/&gt;&lt;property id=&quot;20300&quot; value=&quot;Slide 23 - &amp;quot;NSX Multi-Site L2VPN&amp;quot;&quot;/&gt;&lt;property id=&quot;20307&quot; value=&quot;471&quot;/&gt;&lt;/object&gt;&lt;object type=&quot;3&quot; unique_id=&quot;294933&quot;&gt;&lt;property id=&quot;20148&quot; value=&quot;5&quot;/&gt;&lt;property id=&quot;20300&quot; value=&quot;Slide 22 - &amp;quot;NSX Multi-Site L2VPN Enhancements&amp;quot;&quot;/&gt;&lt;property id=&quot;20307&quot; value=&quot;472&quot;/&gt;&lt;/object&gt;&lt;object type=&quot;3&quot; unique_id=&quot;294934&quot;&gt;&lt;property id=&quot;20148&quot; value=&quot;5&quot;/&gt;&lt;property id=&quot;20300&quot; value=&quot;Slide 26 - &amp;quot;Firewall Enhancements&amp;quot;&quot;/&gt;&lt;property id=&quot;20307&quot; value=&quot;470&quot;/&gt;&lt;/object&gt;&lt;object type=&quot;3&quot; unique_id=&quot;295621&quot;&gt;&lt;property id=&quot;20148&quot; value=&quot;5&quot;/&gt;&lt;property id=&quot;20300&quot; value=&quot;Slide 24 - &amp;quot;NSX Multi-Site L2VPN: Enterprise&amp;quot;&quot;/&gt;&lt;property id=&quot;20307&quot; value=&quot;475&quot;/&gt;&lt;/object&gt;&lt;object type=&quot;3&quot; unique_id=&quot;295622&quot;&gt;&lt;property id=&quot;20148&quot; value=&quot;5&quot;/&gt;&lt;property id=&quot;20300&quot; value=&quot;Slide 25 - &amp;quot;NSX Multi-Site L2VPN: Hybrid Cloud&amp;quot;&quot;/&gt;&lt;property id=&quot;20307&quot; value=&quot;474&quot;/&gt;&lt;/object&gt;&lt;object type=&quot;3&quot; unique_id=&quot;296121&quot;&gt;&lt;property id=&quot;20148&quot; value=&quot;5&quot;/&gt;&lt;property id=&quot;20300&quot; value=&quot;Slide 27 - &amp;quot;Reject Action&amp;quot;&quot;/&gt;&lt;property id=&quot;20307&quot; value=&quot;477&quot;/&gt;&lt;/object&gt;&lt;object type=&quot;3&quot; unique_id=&quot;296122&quot;&gt;&lt;property id=&quot;20148&quot; value=&quot;5&quot;/&gt;&lt;property id=&quot;20300&quot; value=&quot;Slide 37 - &amp;quot;Platform Enhancements&amp;quot;&quot;/&gt;&lt;property id=&quot;20307&quot; value=&quot;476&quot;/&gt;&lt;/object&gt;&lt;object type=&quot;3&quot; unique_id=&quot;296412&quot;&gt;&lt;property id=&quot;20148&quot; value=&quot;5&quot;/&gt;&lt;property id=&quot;20300&quot; value=&quot;Slide 28 - &amp;quot;Advanced Rule Filtering&amp;quot;&quot;/&gt;&lt;property id=&quot;20307&quot; value=&quot;479&quot;/&gt;&lt;/object&gt;&lt;object type=&quot;3&quot; unique_id=&quot;296413&quot;&gt;&lt;property id=&quot;20148&quot; value=&quot;5&quot;/&gt;&lt;property id=&quot;20300&quot; value=&quot;Slide 29 - &amp;quot;Combined Firewall UI&amp;quot;&quot;/&gt;&lt;property id=&quot;20307&quot; value=&quot;480&quot;/&gt;&lt;/object&gt;&lt;object type=&quot;3&quot; unique_id=&quot;296414&quot;&gt;&lt;property id=&quot;20148&quot; value=&quot;5&quot;/&gt;&lt;property id=&quot;20300&quot; value=&quot;Slide 30 - &amp;quot;Partner Security Services (1)&amp;quot;&quot;/&gt;&lt;property id=&quot;20307&quot; value=&quot;481&quot;/&gt;&lt;/object&gt;&lt;object type=&quot;3&quot; unique_id=&quot;296415&quot;&gt;&lt;property id=&quot;20148&quot; value=&quot;5&quot;/&gt;&lt;property id=&quot;20300&quot; value=&quot;Slide 31 - &amp;quot;Partner Security Services (2)&amp;quot;&quot;/&gt;&lt;property id=&quot;20307&quot; value=&quot;482&quot;/&gt;&lt;/object&gt;&lt;object type=&quot;3&quot; unique_id=&quot;296416&quot;&gt;&lt;property id=&quot;20148&quot; value=&quot;5&quot;/&gt;&lt;property id=&quot;20300&quot; value=&quot;Slide 32 - &amp;quot;Partner Security Services (3)&amp;quot;&quot;/&gt;&lt;property id=&quot;20307&quot; value=&quot;483&quot;/&gt;&lt;/object&gt;&lt;object type=&quot;3&quot; unique_id=&quot;296417&quot;&gt;&lt;property id=&quot;20148&quot; value=&quot;5&quot;/&gt;&lt;property id=&quot;20300&quot; value=&quot;Slide 33 - &amp;quot;Operations Enhancements&amp;quot;&quot;/&gt;&lt;property id=&quot;20307&quot; value=&quot;484&quot;/&gt;&lt;/object&gt;&lt;object type=&quot;3&quot; unique_id=&quot;296628&quot;&gt;&lt;property id=&quot;20148&quot; value=&quot;5&quot;/&gt;&lt;property id=&quot;20300&quot; value=&quot;Slide 34 - &amp;quot;Load Balancing and ADCaaS&amp;quot;&quot;/&gt;&lt;property id=&quot;20307&quot; value=&quot;485&quot;/&gt;&lt;/object&gt;&lt;object type=&quot;3&quot; unique_id=&quot;296629&quot;&gt;&lt;property id=&quot;20148&quot; value=&quot;5&quot;/&gt;&lt;property id=&quot;20300&quot; value=&quot;Slide 35 - &amp;quot;Load Balancing Enhancements&amp;quot;&quot;/&gt;&lt;property id=&quot;20307&quot; value=&quot;486&quot;/&gt;&lt;/object&gt;&lt;object type=&quot;3&quot; unique_id=&quot;296630&quot;&gt;&lt;property id=&quot;20148&quot; value=&quot;5&quot;/&gt;&lt;property id=&quot;20300&quot; value=&quot;Slide 36 - &amp;quot;NSX / F5 Joint Solution Overview&amp;quot;&quot;/&gt;&lt;property id=&quot;20307&quot; value=&quot;487&quot;/&gt;&lt;/object&gt;&lt;object type=&quot;3&quot; unique_id=&quot;296811&quot;&gt;&lt;property id=&quot;20148&quot; value=&quot;5&quot;/&gt;&lt;property id=&quot;20300&quot; value=&quot;Slide 38 - &amp;quot;Controller Security&amp;quot;&quot;/&gt;&lt;property id=&quot;20307&quot; value=&quot;489&quot;/&gt;&lt;/object&gt;&lt;object type=&quot;3&quot; unique_id=&quot;296812&quot;&gt;&lt;property id=&quot;20148&quot; value=&quot;5&quot;/&gt;&lt;property id=&quot;20300&quot; value=&quot;Slide 42 - &amp;quot;vCloud Automation Center 6.1 Integration&amp;quot;&quot;/&gt;&lt;property id=&quot;20307&quot; value=&quot;488&quot;/&gt;&lt;/object&gt;&lt;object type=&quot;3&quot; unique_id=&quot;297095&quot;&gt;&lt;property id=&quot;20148&quot; value=&quot;5&quot;/&gt;&lt;property id=&quot;20300&quot; value=&quot;Slide 39 - &amp;quot;One-Click Controller Upgrades&amp;quot;&quot;/&gt;&lt;property id=&quot;20307&quot; value=&quot;490&quot;/&gt;&lt;/object&gt;&lt;object type=&quot;3&quot; unique_id=&quot;297243&quot;&gt;&lt;property id=&quot;20148&quot; value=&quot;5&quot;/&gt;&lt;property id=&quot;20300&quot; value=&quot;Slide 40 - &amp;quot;Host-Level Packet Capture&amp;quot;&quot;/&gt;&lt;property id=&quot;20307&quot; value=&quot;491&quot;/&gt;&lt;/object&gt;&lt;object type=&quot;3&quot; unique_id=&quot;297391&quot;&gt;&lt;property id=&quot;20148&quot; value=&quot;5&quot;/&gt;&lt;property id=&quot;20300&quot; value=&quot;Slide 41 - &amp;quot;Traceflow&amp;quot;&quot;/&gt;&lt;property id=&quot;20307&quot; value=&quot;492&quot;/&gt;&lt;/object&gt;&lt;object type=&quot;3&quot; unique_id=&quot;297640&quot;&gt;&lt;property id=&quot;20148&quot; value=&quot;5&quot;/&gt;&lt;property id=&quot;20300&quot; value=&quot;Slide 46 - &amp;quot;Resources&amp;quot;&quot;/&gt;&lt;property id=&quot;20307&quot; value=&quot;493&quot;/&gt;&lt;/object&gt;&lt;object type=&quot;3&quot; unique_id=&quot;297894&quot;&gt;&lt;property id=&quot;20148&quot; value=&quot;5&quot;/&gt;&lt;property id=&quot;20300&quot; value=&quot;Slide 12 - &amp;quot;Standalone HA Model: 2 NSX Edges (2)&amp;quot;&quot;/&gt;&lt;property id=&quot;20307&quot; value=&quot;494&quot;/&gt;&lt;/object&gt;&lt;/object&gt;&lt;/object&gt;&lt;/database&gt;"/>
  <p:tag name="SECTOMILLISECCONVERTED" val="1"/>
</p:tagLst>
</file>

<file path=ppt/theme/theme1.xml><?xml version="1.0" encoding="utf-8"?>
<a:theme xmlns:a="http://schemas.openxmlformats.org/drawingml/2006/main" name="Blank">
  <a:themeElements>
    <a:clrScheme name="VMware Custom">
      <a:dk1>
        <a:srgbClr val="333333"/>
      </a:dk1>
      <a:lt1>
        <a:srgbClr val="FFFFFF"/>
      </a:lt1>
      <a:dk2>
        <a:srgbClr val="4D4D4D"/>
      </a:dk2>
      <a:lt2>
        <a:srgbClr val="C0C0C0"/>
      </a:lt2>
      <a:accent1>
        <a:srgbClr val="0095D3"/>
      </a:accent1>
      <a:accent2>
        <a:srgbClr val="89CBDF"/>
      </a:accent2>
      <a:accent3>
        <a:srgbClr val="003D79"/>
      </a:accent3>
      <a:accent4>
        <a:srgbClr val="6DB33F"/>
      </a:accent4>
      <a:accent5>
        <a:srgbClr val="F8981D"/>
      </a:accent5>
      <a:accent6>
        <a:srgbClr val="D9541E"/>
      </a:accent6>
      <a:hlink>
        <a:srgbClr val="0095D3"/>
      </a:hlink>
      <a:folHlink>
        <a:srgbClr val="89CBDF"/>
      </a:folHlink>
    </a:clrScheme>
    <a:fontScheme name="VMware1">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accent3"/>
          </a:solidFill>
          <a:round/>
          <a:headEnd/>
          <a:tailEnd/>
        </a:ln>
      </a:spPr>
      <a:bodyPr wrap="none" lIns="0" tIns="0" rIns="0" bIns="0" rtlCol="0" anchor="ctr"/>
      <a:lstStyle>
        <a:defPPr marL="0" marR="0" indent="0" algn="ctr" defTabSz="914400" eaLnBrk="1" latinLnBrk="0" hangingPunct="1">
          <a:lnSpc>
            <a:spcPct val="100000"/>
          </a:lnSpc>
          <a:buClrTx/>
          <a:buSzTx/>
          <a:buFontTx/>
          <a:buNone/>
          <a:tabLst/>
          <a:defRPr sz="1800" dirty="0" err="1" smtClean="0">
            <a:solidFill>
              <a:srgbClr val="FFFFFF"/>
            </a:solidFill>
          </a:defRPr>
        </a:defPPr>
      </a:lstStyle>
    </a:spDef>
    <a:lnDef>
      <a:spPr bwMode="auto">
        <a:xfrm>
          <a:off x="0" y="0"/>
          <a:ext cx="1" cy="1"/>
        </a:xfrm>
        <a:custGeom>
          <a:avLst/>
          <a:gdLst/>
          <a:ahLst/>
          <a:cxnLst/>
          <a:rect l="0" t="0" r="0" b="0"/>
          <a:pathLst/>
        </a:custGeom>
        <a:solidFill>
          <a:srgbClr val="0095D3"/>
        </a:solidFill>
        <a:ln w="9525" cap="flat" cmpd="sng" algn="ctr">
          <a:no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40000"/>
          </a:spcAft>
          <a:buClrTx/>
          <a:buSzTx/>
          <a:buFontTx/>
          <a:buNone/>
          <a:tabLst/>
          <a:defRPr kumimoji="0" lang="en-US" sz="2400" b="0" i="0" u="none" strike="noStrike" cap="none" normalizeH="0" baseline="0" smtClean="0">
            <a:ln>
              <a:noFill/>
            </a:ln>
            <a:solidFill>
              <a:srgbClr val="0095D3"/>
            </a:solidFill>
            <a:effectLst/>
            <a:latin typeface="Arial" charset="0"/>
            <a:ea typeface="ＭＳ Ｐゴシック" pitchFamily="34" charset="-128"/>
          </a:defRPr>
        </a:defPPr>
      </a:lstStyle>
    </a:lnDef>
    <a:txDef>
      <a:spPr>
        <a:noFill/>
      </a:spPr>
      <a:bodyPr wrap="square" rtlCol="0">
        <a:spAutoFit/>
      </a:bodyPr>
      <a:lstStyle>
        <a:defPPr algn="l">
          <a:defRPr sz="2000" dirty="0" err="1" smtClean="0">
            <a:solidFill>
              <a:srgbClr val="333333"/>
            </a:solidFill>
            <a:latin typeface="+mn-lt"/>
            <a:ea typeface="+mn-ea"/>
          </a:defRPr>
        </a:defPPr>
      </a:lstStyle>
    </a:txDef>
  </a:objectDefaults>
  <a:extraClrSchemeLst>
    <a:extraClrScheme>
      <a:clrScheme name="VMware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EmailTo xmlns="http://schemas.microsoft.com/sharepoint/v3" xsi:nil="true"/>
    <Document_x0020_Category xmlns="288e86e3-13ec-46f3-a9d0-a70aaaa1e93e">PowerPoint Slide</Document_x0020_Category>
    <_Status xmlns="http://schemas.microsoft.com/sharepoint/v3/fields"/>
    <EmailSender xmlns="http://schemas.microsoft.com/sharepoint/v3" xsi:nil="true"/>
    <EmailFrom xmlns="http://schemas.microsoft.com/sharepoint/v3" xsi:nil="true"/>
    <File_x0020_Description xmlns="4f15fc31-3d0d-47e7-af43-e227d2cb0a53">02 NSX Networking</File_x0020_Description>
    <EmailSubject xmlns="http://schemas.microsoft.com/sharepoint/v3" xsi:nil="true"/>
    <Course_x0020_Title xmlns="288e86e3-13ec-46f3-a9d0-a70aaaa1e93e">NSX Install, Configure, Manage V6.0</Course_x0020_Title>
    <EmailCc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E7311FDF0FA1149B32B1F986C2BE7EE" ma:contentTypeVersion="12" ma:contentTypeDescription="Create a new document." ma:contentTypeScope="" ma:versionID="e2f8123cbd4e58f731ef471044a5d7e9">
  <xsd:schema xmlns:xsd="http://www.w3.org/2001/XMLSchema" xmlns:p="http://schemas.microsoft.com/office/2006/metadata/properties" xmlns:ns1="http://schemas.microsoft.com/sharepoint/v3" xmlns:ns2="288e86e3-13ec-46f3-a9d0-a70aaaa1e93e" xmlns:ns3="http://schemas.microsoft.com/sharepoint/v3/fields" xmlns:ns4="4f15fc31-3d0d-47e7-af43-e227d2cb0a53" targetNamespace="http://schemas.microsoft.com/office/2006/metadata/properties" ma:root="true" ma:fieldsID="72d6765c439aef2243032d426abae328" ns1:_="" ns2:_="" ns3:_="" ns4:_="">
    <xsd:import namespace="http://schemas.microsoft.com/sharepoint/v3"/>
    <xsd:import namespace="288e86e3-13ec-46f3-a9d0-a70aaaa1e93e"/>
    <xsd:import namespace="http://schemas.microsoft.com/sharepoint/v3/fields"/>
    <xsd:import namespace="4f15fc31-3d0d-47e7-af43-e227d2cb0a53"/>
    <xsd:element name="properties">
      <xsd:complexType>
        <xsd:sequence>
          <xsd:element name="documentManagement">
            <xsd:complexType>
              <xsd:all>
                <xsd:element ref="ns2:Course_x0020_Title"/>
                <xsd:element ref="ns2:Document_x0020_Category"/>
                <xsd:element ref="ns3:_Status"/>
                <xsd:element ref="ns4:File_x0020_Description"/>
                <xsd:element ref="ns1:EmailSender" minOccurs="0"/>
                <xsd:element ref="ns1:EmailTo" minOccurs="0"/>
                <xsd:element ref="ns1:EmailCc" minOccurs="0"/>
                <xsd:element ref="ns1:EmailFrom" minOccurs="0"/>
                <xsd:element ref="ns1:EmailSubject"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EmailSender" ma:index="12" nillable="true" ma:displayName="E-Mail Sender" ma:hidden="true" ma:internalName="EmailSender">
      <xsd:simpleType>
        <xsd:restriction base="dms:Note"/>
      </xsd:simpleType>
    </xsd:element>
    <xsd:element name="EmailTo" ma:index="13" nillable="true" ma:displayName="E-Mail To" ma:hidden="true" ma:internalName="EmailTo">
      <xsd:simpleType>
        <xsd:restriction base="dms:Note"/>
      </xsd:simpleType>
    </xsd:element>
    <xsd:element name="EmailCc" ma:index="14" nillable="true" ma:displayName="E-Mail Cc" ma:hidden="true" ma:internalName="EmailCc">
      <xsd:simpleType>
        <xsd:restriction base="dms:Note"/>
      </xsd:simpleType>
    </xsd:element>
    <xsd:element name="EmailFrom" ma:index="15" nillable="true" ma:displayName="E-Mail From" ma:hidden="true" ma:internalName="EmailFrom">
      <xsd:simpleType>
        <xsd:restriction base="dms:Text"/>
      </xsd:simpleType>
    </xsd:element>
    <xsd:element name="EmailSubject" ma:index="16" nillable="true" ma:displayName="E-Mail Subject" ma:hidden="true" ma:internalName="EmailSubject">
      <xsd:simpleType>
        <xsd:restriction base="dms:Text"/>
      </xsd:simpleType>
    </xsd:element>
  </xsd:schema>
  <xsd:schema xmlns:xsd="http://www.w3.org/2001/XMLSchema" xmlns:dms="http://schemas.microsoft.com/office/2006/documentManagement/types" targetNamespace="288e86e3-13ec-46f3-a9d0-a70aaaa1e93e" elementFormDefault="qualified">
    <xsd:import namespace="http://schemas.microsoft.com/office/2006/documentManagement/types"/>
    <xsd:element name="Course_x0020_Title" ma:index="8" ma:displayName="Course Title" ma:default="NONE" ma:description="EDU Course Titles" ma:format="Dropdown" ma:internalName="Course_x0020_Title">
      <xsd:simpleType>
        <xsd:restriction base="dms:Choice">
          <xsd:enumeration value="NONE"/>
          <xsd:enumeration value="NSX Install, Configure, Manage V6.0"/>
          <xsd:enumeration value="ALL"/>
        </xsd:restriction>
      </xsd:simpleType>
    </xsd:element>
    <xsd:element name="Document_x0020_Category" ma:index="9" ma:displayName="Document Category" ma:format="Dropdown" ma:internalName="Document_x0020_Category">
      <xsd:simpleType>
        <xsd:restriction base="dms:Choice">
          <xsd:enumeration value="Lecture"/>
          <xsd:enumeration value="Lab Exercise"/>
          <xsd:enumeration value="PowerPoint Slide"/>
          <xsd:enumeration value="Forms"/>
          <xsd:enumeration value="Developer Resources"/>
          <xsd:enumeration value="Datasheet"/>
          <xsd:enumeration value="Design Documents"/>
          <xsd:enumeration value="Instructor Delivery Tools"/>
          <xsd:enumeration value="Course Evaluations"/>
          <xsd:enumeration value="Internal Review Documents"/>
          <xsd:enumeration value="Lab Connect"/>
          <xsd:enumeration value="eBook"/>
        </xsd:restriction>
      </xsd:simple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_Status" ma:index="10" ma:displayName="Status" ma:default="" ma:format="Dropdown" ma:internalName="_Status">
      <xsd:simpleType>
        <xsd:restriction base="dms:Choice">
          <xsd:enumeration value="Not Started"/>
          <xsd:enumeration value="Draft"/>
          <xsd:enumeration value="Reviewed"/>
          <xsd:enumeration value="Final"/>
          <xsd:enumeration value="Expired"/>
        </xsd:restriction>
      </xsd:simpleType>
    </xsd:element>
  </xsd:schema>
  <xsd:schema xmlns:xsd="http://www.w3.org/2001/XMLSchema" xmlns:dms="http://schemas.microsoft.com/office/2006/documentManagement/types" targetNamespace="4f15fc31-3d0d-47e7-af43-e227d2cb0a53" elementFormDefault="qualified">
    <xsd:import namespace="http://schemas.microsoft.com/office/2006/documentManagement/types"/>
    <xsd:element name="File_x0020_Description" ma:index="11" ma:displayName="File Description" ma:default="" ma:description="Actual title of uploaded file" ma:internalName="File_x0020_Descriptio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ABB2720-21B2-495D-8537-A503411515A3}">
  <ds:schemaRefs>
    <ds:schemaRef ds:uri="http://schemas.microsoft.com/sharepoint/v3/contenttype/forms"/>
  </ds:schemaRefs>
</ds:datastoreItem>
</file>

<file path=customXml/itemProps2.xml><?xml version="1.0" encoding="utf-8"?>
<ds:datastoreItem xmlns:ds="http://schemas.openxmlformats.org/officeDocument/2006/customXml" ds:itemID="{BCCC5F05-3106-40B1-9FAF-11E177BC1B99}">
  <ds:schemaRefs>
    <ds:schemaRef ds:uri="http://schemas.microsoft.com/office/2006/documentManagement/types"/>
    <ds:schemaRef ds:uri="http://schemas.openxmlformats.org/package/2006/metadata/core-properties"/>
    <ds:schemaRef ds:uri="4f15fc31-3d0d-47e7-af43-e227d2cb0a53"/>
    <ds:schemaRef ds:uri="288e86e3-13ec-46f3-a9d0-a70aaaa1e93e"/>
    <ds:schemaRef ds:uri="http://schemas.microsoft.com/sharepoint/v3"/>
    <ds:schemaRef ds:uri="http://purl.org/dc/elements/1.1/"/>
    <ds:schemaRef ds:uri="http://schemas.microsoft.com/sharepoint/v3/fields"/>
    <ds:schemaRef ds:uri="http://schemas.microsoft.com/office/2006/metadata/properties"/>
    <ds:schemaRef ds:uri="http://www.w3.org/XML/1998/namespace"/>
    <ds:schemaRef ds:uri="http://purl.org/dc/dcmitype/"/>
    <ds:schemaRef ds:uri="http://purl.org/dc/terms/"/>
  </ds:schemaRefs>
</ds:datastoreItem>
</file>

<file path=customXml/itemProps3.xml><?xml version="1.0" encoding="utf-8"?>
<ds:datastoreItem xmlns:ds="http://schemas.openxmlformats.org/officeDocument/2006/customXml" ds:itemID="{546A4D7E-C48C-463E-9B33-1528F9BA18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88e86e3-13ec-46f3-a9d0-a70aaaa1e93e"/>
    <ds:schemaRef ds:uri="http://schemas.microsoft.com/sharepoint/v3/fields"/>
    <ds:schemaRef ds:uri="4f15fc31-3d0d-47e7-af43-e227d2cb0a5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9502</TotalTime>
  <Words>2780</Words>
  <Application>Microsoft Office PowerPoint</Application>
  <PresentationFormat>On-screen Show (4:3)</PresentationFormat>
  <Paragraphs>666</Paragraphs>
  <Slides>48</Slides>
  <Notes>43</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Blank</vt:lpstr>
      <vt:lpstr>VMware NSX 6.1</vt:lpstr>
      <vt:lpstr>Topics</vt:lpstr>
      <vt:lpstr>Overview</vt:lpstr>
      <vt:lpstr>What’s New: Data Plane</vt:lpstr>
      <vt:lpstr>What’s New: Services</vt:lpstr>
      <vt:lpstr>What’s New: Operations</vt:lpstr>
      <vt:lpstr>What’s New: Consumption</vt:lpstr>
      <vt:lpstr>Equal Cost Multipath (ECMP)</vt:lpstr>
      <vt:lpstr>Equal Cost Multipath</vt:lpstr>
      <vt:lpstr>Logical Routing High Availability</vt:lpstr>
      <vt:lpstr>Standalone HA Model: 2 NSX Edges (1)</vt:lpstr>
      <vt:lpstr>Standalone HA Model: 2 NSX Edges (2)</vt:lpstr>
      <vt:lpstr>ECMP HA Model: Up to 8 NSX Edges (1)</vt:lpstr>
      <vt:lpstr>ECMP HA Model: Up to 8 NSX Edges (2)</vt:lpstr>
      <vt:lpstr>ECMP HA Model: Up to 8 NSX Edges (3)</vt:lpstr>
      <vt:lpstr>DHCP Relay</vt:lpstr>
      <vt:lpstr>DHCP (1)</vt:lpstr>
      <vt:lpstr>DHCP (2)</vt:lpstr>
      <vt:lpstr>CLI (1)</vt:lpstr>
      <vt:lpstr>CLI (2)</vt:lpstr>
      <vt:lpstr>L2VPN Enhancements</vt:lpstr>
      <vt:lpstr>NSX Multi-Site L2VPN Enhancements</vt:lpstr>
      <vt:lpstr>NSX Multi-Site L2VPN</vt:lpstr>
      <vt:lpstr>NSX Multi-Site L2VPN: Enterprise</vt:lpstr>
      <vt:lpstr>NSX Multi-Site L2VPN: Hybrid Cloud</vt:lpstr>
      <vt:lpstr>Firewall Enhancements</vt:lpstr>
      <vt:lpstr>Reject Action</vt:lpstr>
      <vt:lpstr>Advanced Rule Filtering</vt:lpstr>
      <vt:lpstr>Combined Firewall UI</vt:lpstr>
      <vt:lpstr>Partner Security Services (1)</vt:lpstr>
      <vt:lpstr>Partner Security Services (2)</vt:lpstr>
      <vt:lpstr>Partner Security Services (3)</vt:lpstr>
      <vt:lpstr>Operations Enhancements</vt:lpstr>
      <vt:lpstr>Load Balancing and ADCaaS</vt:lpstr>
      <vt:lpstr>Load Balancing Enhancements</vt:lpstr>
      <vt:lpstr>NSX / F5 Joint Solution Overview</vt:lpstr>
      <vt:lpstr>Platform Enhancements</vt:lpstr>
      <vt:lpstr>Controller Security</vt:lpstr>
      <vt:lpstr>One-Click Controller Upgrades</vt:lpstr>
      <vt:lpstr>Host-Level Packet Capture</vt:lpstr>
      <vt:lpstr>Traceflow</vt:lpstr>
      <vt:lpstr>vCloud Automation Center 6.1 Integration</vt:lpstr>
      <vt:lpstr>vCloud Automation Center 6.1 Integration (1)</vt:lpstr>
      <vt:lpstr>vCloud Automation Center 6.1 Integration (2)</vt:lpstr>
      <vt:lpstr>vCloud Automation Center 6.1 Integration (3)</vt:lpstr>
      <vt:lpstr>Resources</vt:lpstr>
      <vt:lpstr>Documentation and Software</vt:lpstr>
      <vt:lpstr>Key Points</vt:lpstr>
    </vt:vector>
  </TitlesOfParts>
  <Company>VMware,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 NSX Networking</dc:title>
  <dc:creator>Regina Aboud</dc:creator>
  <cp:lastModifiedBy>Ron Morton</cp:lastModifiedBy>
  <cp:revision>711</cp:revision>
  <cp:lastPrinted>2014-06-05T22:15:41Z</cp:lastPrinted>
  <dcterms:created xsi:type="dcterms:W3CDTF">2009-12-02T17:58:37Z</dcterms:created>
  <dcterms:modified xsi:type="dcterms:W3CDTF">2014-10-20T17:18:56Z</dcterms:modified>
  <cp:contentStatus>Reviewed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0x010100BE7311FDF0FA1149B32B1F986C2BE7EE</vt:lpwstr>
  </property>
</Properties>
</file>